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365" r:id="rId3"/>
    <p:sldId id="364" r:id="rId4"/>
    <p:sldId id="366" r:id="rId5"/>
    <p:sldId id="373" r:id="rId6"/>
    <p:sldId id="367" r:id="rId7"/>
    <p:sldId id="1781" r:id="rId8"/>
    <p:sldId id="1802" r:id="rId9"/>
    <p:sldId id="1782" r:id="rId10"/>
    <p:sldId id="1783" r:id="rId11"/>
    <p:sldId id="1784" r:id="rId12"/>
    <p:sldId id="1785" r:id="rId13"/>
    <p:sldId id="1786" r:id="rId14"/>
    <p:sldId id="375" r:id="rId15"/>
    <p:sldId id="1787" r:id="rId16"/>
    <p:sldId id="369" r:id="rId17"/>
    <p:sldId id="1788" r:id="rId18"/>
    <p:sldId id="370" r:id="rId19"/>
    <p:sldId id="1789" r:id="rId20"/>
    <p:sldId id="1799" r:id="rId21"/>
    <p:sldId id="1790" r:id="rId22"/>
    <p:sldId id="376" r:id="rId23"/>
    <p:sldId id="1791" r:id="rId24"/>
    <p:sldId id="1801" r:id="rId25"/>
    <p:sldId id="1792" r:id="rId26"/>
    <p:sldId id="1779" r:id="rId27"/>
    <p:sldId id="37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ice Celis" initials="D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404040"/>
    <a:srgbClr val="E6E6E6"/>
    <a:srgbClr val="181717"/>
    <a:srgbClr val="B1060F"/>
    <a:srgbClr val="E20000"/>
    <a:srgbClr val="FF0000"/>
    <a:srgbClr val="A0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326" autoAdjust="0"/>
    <p:restoredTop sz="93076" autoAdjust="0"/>
  </p:normalViewPr>
  <p:slideViewPr>
    <p:cSldViewPr snapToGrid="0">
      <p:cViewPr varScale="1">
        <p:scale>
          <a:sx n="117" d="100"/>
          <a:sy n="117" d="100"/>
        </p:scale>
        <p:origin x="1392" y="184"/>
      </p:cViewPr>
      <p:guideLst/>
    </p:cSldViewPr>
  </p:slideViewPr>
  <p:notesTextViewPr>
    <p:cViewPr>
      <p:scale>
        <a:sx n="100" d="100"/>
        <a:sy n="100" d="100"/>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FC2B8D-4DA9-4ED7-A9D0-E77F9489FC35}" type="datetimeFigureOut">
              <a:rPr lang="en-US" smtClean="0"/>
            </a:fld>
            <a:endParaRPr lang="en-U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04B59-8638-4D06-89C4-FD2271AF6ACF}"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E8CE4-817D-4746-A608-0C15A197F11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954087" y="2351587"/>
            <a:ext cx="1885134" cy="1885134"/>
          </a:xfrm>
          <a:prstGeom prst="rect">
            <a:avLst/>
          </a:prstGeom>
        </p:spPr>
        <p:txBody>
          <a:bodyPr/>
          <a:lstStyle>
            <a:lvl1pPr>
              <a:defRPr sz="1600">
                <a:solidFill>
                  <a:schemeClr val="bg1"/>
                </a:solidFill>
              </a:defRPr>
            </a:lvl1pPr>
          </a:lstStyle>
          <a:p>
            <a:endParaRPr lang="en-US"/>
          </a:p>
        </p:txBody>
      </p:sp>
      <p:sp>
        <p:nvSpPr>
          <p:cNvPr id="9" name="Marcador de posición de imagen 7"/>
          <p:cNvSpPr>
            <a:spLocks noGrp="1"/>
          </p:cNvSpPr>
          <p:nvPr>
            <p:ph type="pic" sz="quarter" idx="11"/>
          </p:nvPr>
        </p:nvSpPr>
        <p:spPr>
          <a:xfrm>
            <a:off x="3144293" y="2360295"/>
            <a:ext cx="1885134" cy="1885134"/>
          </a:xfrm>
          <a:prstGeom prst="rect">
            <a:avLst/>
          </a:prstGeom>
        </p:spPr>
        <p:txBody>
          <a:bodyPr/>
          <a:lstStyle>
            <a:lvl1pPr>
              <a:defRPr sz="1600">
                <a:solidFill>
                  <a:schemeClr val="bg1"/>
                </a:solidFill>
              </a:defRPr>
            </a:lvl1pPr>
          </a:lstStyle>
          <a:p>
            <a:endParaRPr lang="en-US"/>
          </a:p>
        </p:txBody>
      </p:sp>
      <p:sp>
        <p:nvSpPr>
          <p:cNvPr id="10" name="Marcador de posición de imagen 7"/>
          <p:cNvSpPr>
            <a:spLocks noGrp="1"/>
          </p:cNvSpPr>
          <p:nvPr>
            <p:ph type="pic" sz="quarter" idx="12"/>
          </p:nvPr>
        </p:nvSpPr>
        <p:spPr>
          <a:xfrm>
            <a:off x="5286602" y="2347233"/>
            <a:ext cx="1885134" cy="1885134"/>
          </a:xfrm>
          <a:prstGeom prst="rect">
            <a:avLst/>
          </a:prstGeom>
        </p:spPr>
        <p:txBody>
          <a:bodyPr/>
          <a:lstStyle>
            <a:lvl1pPr>
              <a:defRPr sz="1600">
                <a:solidFill>
                  <a:schemeClr val="bg1"/>
                </a:solidFill>
              </a:defRPr>
            </a:lvl1pPr>
          </a:lstStyle>
          <a:p>
            <a:endParaRPr lang="en-US"/>
          </a:p>
        </p:txBody>
      </p:sp>
      <p:sp>
        <p:nvSpPr>
          <p:cNvPr id="11" name="Marcador de posición de imagen 7"/>
          <p:cNvSpPr>
            <a:spLocks noGrp="1"/>
          </p:cNvSpPr>
          <p:nvPr>
            <p:ph type="pic" sz="quarter" idx="13"/>
          </p:nvPr>
        </p:nvSpPr>
        <p:spPr>
          <a:xfrm>
            <a:off x="7476808" y="2355941"/>
            <a:ext cx="1885134" cy="1885134"/>
          </a:xfrm>
          <a:prstGeom prst="rect">
            <a:avLst/>
          </a:prstGeom>
        </p:spPr>
        <p:txBody>
          <a:bodyPr/>
          <a:lstStyle>
            <a:lvl1pPr>
              <a:defRPr sz="1600">
                <a:solidFill>
                  <a:schemeClr val="bg1"/>
                </a:solidFill>
              </a:defRPr>
            </a:lvl1pPr>
          </a:lstStyle>
          <a:p>
            <a:endParaRPr lang="en-US"/>
          </a:p>
        </p:txBody>
      </p:sp>
      <p:sp>
        <p:nvSpPr>
          <p:cNvPr id="12" name="Marcador de posición de imagen 7"/>
          <p:cNvSpPr>
            <a:spLocks noGrp="1"/>
          </p:cNvSpPr>
          <p:nvPr>
            <p:ph type="pic" sz="quarter" idx="14"/>
          </p:nvPr>
        </p:nvSpPr>
        <p:spPr>
          <a:xfrm>
            <a:off x="9705974" y="2351587"/>
            <a:ext cx="1885134" cy="1885134"/>
          </a:xfrm>
          <a:prstGeom prst="rect">
            <a:avLst/>
          </a:prstGeom>
        </p:spPr>
        <p:txBody>
          <a:bodyPr/>
          <a:lstStyle>
            <a:lvl1pPr>
              <a:defRPr sz="1600">
                <a:solidFill>
                  <a:schemeClr val="bg1"/>
                </a:solidFill>
              </a:defRPr>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8" name="Picture Placeholder 27"/>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9" name="Picture Placeholder 28"/>
          <p:cNvSpPr>
            <a:spLocks noGrp="1"/>
          </p:cNvSpPr>
          <p:nvPr>
            <p:ph type="pic" sz="quarter" idx="12"/>
          </p:nvPr>
        </p:nvSpPr>
        <p:spPr>
          <a:xfrm>
            <a:off x="10693492" y="105227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0" name="Picture Placeholder 29"/>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1" name="Picture Placeholder 30"/>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2" name="Picture Placeholder 31"/>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dirty="0"/>
          </a:p>
        </p:txBody>
      </p:sp>
      <p:sp>
        <p:nvSpPr>
          <p:cNvPr id="33" name="Picture Placeholder 32"/>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4" name="Picture Placeholder 33"/>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5" name="Picture Placeholder 34"/>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7" name="Picture Placeholder 26"/>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038820" y="3412066"/>
            <a:ext cx="1196446" cy="2145455"/>
          </a:xfrm>
          <a:prstGeom prst="rect">
            <a:avLst/>
          </a:prstGeom>
        </p:spPr>
        <p:txBody>
          <a:bodyPr/>
          <a:lstStyle>
            <a:lvl1pPr>
              <a:defRPr sz="1200">
                <a:solidFill>
                  <a:schemeClr val="bg1"/>
                </a:solidFill>
              </a:defRPr>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572220" y="3412066"/>
            <a:ext cx="1196446" cy="2145455"/>
          </a:xfrm>
          <a:prstGeom prst="rect">
            <a:avLst/>
          </a:prstGeom>
        </p:spPr>
        <p:txBody>
          <a:bodyPr/>
          <a:lstStyle>
            <a:lvl1pPr>
              <a:defRPr sz="1200">
                <a:solidFill>
                  <a:schemeClr val="bg1"/>
                </a:solidFill>
              </a:defRPr>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
        <p:nvSpPr>
          <p:cNvPr id="3" name="Picture Placeholder 28"/>
          <p:cNvSpPr>
            <a:spLocks noGrp="1"/>
          </p:cNvSpPr>
          <p:nvPr>
            <p:ph type="pic" sz="quarter" idx="12"/>
          </p:nvPr>
        </p:nvSpPr>
        <p:spPr>
          <a:xfrm>
            <a:off x="5080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4" name="Picture Placeholder 28"/>
          <p:cNvSpPr>
            <a:spLocks noGrp="1"/>
          </p:cNvSpPr>
          <p:nvPr>
            <p:ph type="pic" sz="quarter" idx="13"/>
          </p:nvPr>
        </p:nvSpPr>
        <p:spPr>
          <a:xfrm>
            <a:off x="29083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5" name="Picture Placeholder 28"/>
          <p:cNvSpPr>
            <a:spLocks noGrp="1"/>
          </p:cNvSpPr>
          <p:nvPr>
            <p:ph type="pic" sz="quarter" idx="14"/>
          </p:nvPr>
        </p:nvSpPr>
        <p:spPr>
          <a:xfrm>
            <a:off x="53086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6" name="Picture Placeholder 28"/>
          <p:cNvSpPr>
            <a:spLocks noGrp="1"/>
          </p:cNvSpPr>
          <p:nvPr>
            <p:ph type="pic" sz="quarter" idx="15"/>
          </p:nvPr>
        </p:nvSpPr>
        <p:spPr>
          <a:xfrm>
            <a:off x="77089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7" name="Picture Placeholder 28"/>
          <p:cNvSpPr>
            <a:spLocks noGrp="1"/>
          </p:cNvSpPr>
          <p:nvPr>
            <p:ph type="pic" sz="quarter" idx="16"/>
          </p:nvPr>
        </p:nvSpPr>
        <p:spPr>
          <a:xfrm>
            <a:off x="101854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10" name="CuadroTexto 9"/>
          <p:cNvSpPr txBox="1"/>
          <p:nvPr userDrawn="1"/>
        </p:nvSpPr>
        <p:spPr>
          <a:xfrm>
            <a:off x="446596" y="4967303"/>
            <a:ext cx="1455937" cy="369332"/>
          </a:xfrm>
          <a:prstGeom prst="rect">
            <a:avLst/>
          </a:prstGeom>
          <a:noFill/>
        </p:spPr>
        <p:txBody>
          <a:bodyPr wrap="square" rtlCol="0">
            <a:spAutoFit/>
          </a:bodyPr>
          <a:lstStyle/>
          <a:p>
            <a:r>
              <a:rPr lang="en-US" dirty="0">
                <a:solidFill>
                  <a:schemeClr val="bg1"/>
                </a:solidFill>
              </a:rPr>
              <a:t>My list</a:t>
            </a:r>
            <a:endParaRPr lang="en-US" dirty="0">
              <a:solidFill>
                <a:schemeClr val="bg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Marcador de posición de imagen 7"/>
          <p:cNvSpPr>
            <a:spLocks noGrp="1"/>
          </p:cNvSpPr>
          <p:nvPr>
            <p:ph type="pic" sz="quarter" idx="12"/>
          </p:nvPr>
        </p:nvSpPr>
        <p:spPr>
          <a:xfrm>
            <a:off x="1188129" y="2673805"/>
            <a:ext cx="2934835" cy="1885134"/>
          </a:xfrm>
          <a:prstGeom prst="rect">
            <a:avLst/>
          </a:prstGeom>
        </p:spPr>
        <p:txBody>
          <a:bodyPr/>
          <a:lstStyle>
            <a:lvl1pPr>
              <a:defRPr sz="1600">
                <a:solidFill>
                  <a:schemeClr val="bg1"/>
                </a:solidFill>
              </a:defRPr>
            </a:lvl1pPr>
          </a:lstStyle>
          <a:p>
            <a:endParaRPr lang="en-US"/>
          </a:p>
        </p:txBody>
      </p:sp>
      <p:sp>
        <p:nvSpPr>
          <p:cNvPr id="4" name="Marcador de posición de imagen 7"/>
          <p:cNvSpPr>
            <a:spLocks noGrp="1"/>
          </p:cNvSpPr>
          <p:nvPr>
            <p:ph type="pic" sz="quarter" idx="13"/>
          </p:nvPr>
        </p:nvSpPr>
        <p:spPr>
          <a:xfrm>
            <a:off x="4369479" y="2671084"/>
            <a:ext cx="2934835" cy="1885134"/>
          </a:xfrm>
          <a:prstGeom prst="rect">
            <a:avLst/>
          </a:prstGeom>
        </p:spPr>
        <p:txBody>
          <a:bodyPr/>
          <a:lstStyle>
            <a:lvl1pPr>
              <a:defRPr sz="1600">
                <a:solidFill>
                  <a:schemeClr val="bg1"/>
                </a:solidFill>
              </a:defRPr>
            </a:lvl1pPr>
          </a:lstStyle>
          <a:p>
            <a:endParaRPr lang="en-US"/>
          </a:p>
        </p:txBody>
      </p:sp>
      <p:sp>
        <p:nvSpPr>
          <p:cNvPr id="5" name="Marcador de posición de imagen 7"/>
          <p:cNvSpPr>
            <a:spLocks noGrp="1"/>
          </p:cNvSpPr>
          <p:nvPr>
            <p:ph type="pic" sz="quarter" idx="14"/>
          </p:nvPr>
        </p:nvSpPr>
        <p:spPr>
          <a:xfrm>
            <a:off x="7763101" y="2676527"/>
            <a:ext cx="2934835" cy="1885134"/>
          </a:xfrm>
          <a:prstGeom prst="rect">
            <a:avLst/>
          </a:prstGeom>
        </p:spPr>
        <p:txBody>
          <a:bodyPr/>
          <a:lstStyle>
            <a:lvl1pPr>
              <a:defRPr sz="1600">
                <a:solidFill>
                  <a:schemeClr val="bg1"/>
                </a:solidFill>
              </a:defRPr>
            </a:lvl1p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367772"/>
            <a:ext cx="12192000" cy="5419725"/>
          </a:xfrm>
          <a:prstGeom prst="rect">
            <a:avLst/>
          </a:prstGeom>
        </p:spPr>
        <p:txBody>
          <a:bodyPr/>
          <a:lstStyle>
            <a:lvl1pPr marL="0" indent="0">
              <a:buNone/>
              <a:defRPr sz="1600">
                <a:solidFill>
                  <a:schemeClr val="bg1"/>
                </a:solidFill>
              </a:defRPr>
            </a:lvl1p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hyperlink" Target="https://slidesgratis.com/" TargetMode="External"/><Relationship Id="rId13" Type="http://schemas.openxmlformats.org/officeDocument/2006/relationships/image" Target="../media/image1.png"/><Relationship Id="rId12" Type="http://schemas.openxmlformats.org/officeDocument/2006/relationships/hyperlink" Target="http://shopping.ppthemes.com/" TargetMode="External"/><Relationship Id="rId11" Type="http://schemas.openxmlformats.org/officeDocument/2006/relationships/hyperlink" Target="http://ppthemes.com/" TargetMode="Externa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ángulo 3"/>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4"/>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11"/>
              </a:rPr>
              <a:t>http://ppthemes.com/</a:t>
            </a:r>
            <a:endParaRPr lang="en-US" dirty="0">
              <a:solidFill>
                <a:schemeClr val="bg1"/>
              </a:solidFill>
            </a:endParaRPr>
          </a:p>
          <a:p>
            <a:r>
              <a:rPr lang="en-US" dirty="0">
                <a:solidFill>
                  <a:schemeClr val="bg1"/>
                </a:solidFill>
                <a:hlinkClick r:id="rId12"/>
              </a:rPr>
              <a:t>http://shopping.ppthemes.com/</a:t>
            </a:r>
            <a:r>
              <a:rPr lang="en-US" dirty="0">
                <a:solidFill>
                  <a:schemeClr val="bg1"/>
                </a:solidFill>
              </a:rPr>
              <a:t> </a:t>
            </a:r>
            <a:endParaRPr lang="en-US" dirty="0">
              <a:solidFill>
                <a:schemeClr val="bg1"/>
              </a:solidFill>
            </a:endParaRPr>
          </a:p>
        </p:txBody>
      </p:sp>
      <p:pic>
        <p:nvPicPr>
          <p:cNvPr id="4" name="Imagen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8"/>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rPr>
              <a:t>https://slidesgratis.com/</a:t>
            </a:r>
            <a:r>
              <a:rPr lang="en-US" dirty="0">
                <a:solidFill>
                  <a:schemeClr val="bg1"/>
                </a:solidFill>
              </a:rPr>
              <a:t> </a:t>
            </a:r>
            <a:endParaRPr lang="en-US" dirty="0">
              <a:solidFill>
                <a:schemeClr val="bg1"/>
              </a:solidFill>
            </a:endParaRPr>
          </a:p>
        </p:txBody>
      </p:sp>
      <p:pic>
        <p:nvPicPr>
          <p:cNvPr id="6" name="Imagen 13"/>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a:fillRect/>
          </a:stretch>
        </p:blipFill>
        <p:spPr>
          <a:xfrm>
            <a:off x="321364" y="-974539"/>
            <a:ext cx="1337946" cy="654972"/>
          </a:xfrm>
          <a:prstGeom prst="rect">
            <a:avLst/>
          </a:prstGeom>
        </p:spPr>
      </p:pic>
      <p:sp>
        <p:nvSpPr>
          <p:cNvPr id="8" name="Rectángulo 9"/>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14"/>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11"/>
              </a:rPr>
              <a:t>http://ppthemes.com/</a:t>
            </a:r>
            <a:endParaRPr lang="en-US" dirty="0">
              <a:solidFill>
                <a:schemeClr val="bg1"/>
              </a:solidFill>
            </a:endParaRPr>
          </a:p>
          <a:p>
            <a:r>
              <a:rPr lang="en-US" dirty="0">
                <a:solidFill>
                  <a:schemeClr val="bg1"/>
                </a:solidFill>
                <a:hlinkClick r:id="rId12"/>
              </a:rPr>
              <a:t>http://pptbundle.com/</a:t>
            </a:r>
            <a:r>
              <a:rPr lang="en-US" dirty="0">
                <a:solidFill>
                  <a:schemeClr val="bg1"/>
                </a:solidFill>
              </a:rPr>
              <a:t> </a:t>
            </a:r>
            <a:endParaRPr lang="en-US" dirty="0">
              <a:solidFill>
                <a:schemeClr val="bg1"/>
              </a:solidFill>
            </a:endParaRPr>
          </a:p>
        </p:txBody>
      </p:sp>
      <p:pic>
        <p:nvPicPr>
          <p:cNvPr id="10" name="Imagen 1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1" name="CuadroTexto 16"/>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rPr>
              <a:t>https://slidesgratis.com/</a:t>
            </a:r>
            <a:r>
              <a:rPr lang="en-US" dirty="0">
                <a:solidFill>
                  <a:schemeClr val="bg1"/>
                </a:solidFill>
              </a:rPr>
              <a:t> </a:t>
            </a:r>
            <a:endParaRPr lang="en-US" dirty="0">
              <a:solidFill>
                <a:schemeClr val="bg1"/>
              </a:solidFill>
            </a:endParaRPr>
          </a:p>
        </p:txBody>
      </p:sp>
      <p:pic>
        <p:nvPicPr>
          <p:cNvPr id="12" name="Imagen 17"/>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a:fillRect/>
          </a:stretch>
        </p:blipFill>
        <p:spPr>
          <a:xfrm>
            <a:off x="321364" y="-974539"/>
            <a:ext cx="1337946" cy="65497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NULL" TargetMode="External"/><Relationship Id="rId1"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8.png"/><Relationship Id="rId3" Type="http://schemas.openxmlformats.org/officeDocument/2006/relationships/image" Target="../media/image8.jpeg"/><Relationship Id="rId2" Type="http://schemas.openxmlformats.org/officeDocument/2006/relationships/image" Target="../media/image17.emf"/><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jpeg"/><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8.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1"/>
          <a:stretch>
            <a:fillRect/>
          </a:stretch>
        </p:blipFill>
        <p:spPr>
          <a:xfrm>
            <a:off x="0" y="0"/>
            <a:ext cx="12192000" cy="7315200"/>
          </a:xfrm>
          <a:prstGeom prst="rect">
            <a:avLst/>
          </a:prstGeom>
        </p:spPr>
      </p:pic>
      <p:pic>
        <p:nvPicPr>
          <p:cNvPr id="6" name="yt1s.com - Netflix New Logo Animation 2019.mp3">
            <a:hlinkClick r:id="" action="ppaction://media"/>
          </p:cNvPr>
          <p:cNvPicPr>
            <a:picLocks noChangeAspect="1"/>
          </p:cNvPicPr>
          <p:nvPr>
            <a:audioFile r:link="rId2"/>
            <p:extLst>
              <p:ext uri="{DAA4B4D4-6D71-4841-9C94-3DE7FCFB9230}">
                <p14:media xmlns:p14="http://schemas.microsoft.com/office/powerpoint/2010/main" r:embed="rId3">
                  <p14:trim st="306.041687" end="1786.889038"/>
                  <p14:fade out="1500.000000"/>
                </p14:media>
              </p:ext>
            </p:extLst>
          </p:nvPr>
        </p:nvPicPr>
        <p:blipFill>
          <a:blip r:embed="rId4"/>
          <a:stretch>
            <a:fillRect/>
          </a:stretch>
        </p:blipFill>
        <p:spPr>
          <a:xfrm>
            <a:off x="12690232" y="6019800"/>
            <a:ext cx="609600" cy="609600"/>
          </a:xfrm>
          <a:prstGeom prst="rect">
            <a:avLst/>
          </a:prstGeom>
        </p:spPr>
      </p:pic>
    </p:spTree>
  </p:cSld>
  <p:clrMapOvr>
    <a:masterClrMapping/>
  </p:clrMapOvr>
  <p:transition advClick="0" advTm="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411480" y="210820"/>
            <a:ext cx="10234930" cy="1062990"/>
          </a:xfrm>
          <a:prstGeom prst="rect">
            <a:avLst/>
          </a:prstGeom>
          <a:noFill/>
        </p:spPr>
        <p:txBody>
          <a:bodyPr wrap="square" lIns="0" tIns="0" rIns="0" bIns="0" rtlCol="0" anchor="ctr" anchorCtr="0">
            <a:noAutofit/>
          </a:bodyPr>
          <a:lstStyle/>
          <a:p>
            <a:r>
              <a:rPr lang="en-GB" altLang="en-US" sz="3200" b="1" dirty="0">
                <a:solidFill>
                  <a:schemeClr val="bg1"/>
                </a:solidFill>
                <a:latin typeface="Netflix Sans" panose="020B0603020202020204" charset="0"/>
                <a:cs typeface="Netflix Sans" panose="020B0603020202020204" charset="0"/>
              </a:rPr>
              <a:t>EDA</a:t>
            </a:r>
            <a:r>
              <a:rPr lang="en-US" sz="3200" b="1" dirty="0">
                <a:solidFill>
                  <a:schemeClr val="bg1"/>
                </a:solidFill>
                <a:latin typeface="Netflix Sans" panose="020B0603020202020204" charset="0"/>
                <a:cs typeface="Netflix Sans" panose="020B0603020202020204" charset="0"/>
              </a:rPr>
              <a:t>:</a:t>
            </a:r>
            <a:r>
              <a:rPr lang="en-GB" altLang="en-US" sz="3200" b="1" dirty="0">
                <a:solidFill>
                  <a:schemeClr val="bg1"/>
                </a:solidFill>
                <a:latin typeface="Netflix Sans" panose="020B0603020202020204" charset="0"/>
                <a:cs typeface="Netflix Sans" panose="020B0603020202020204" charset="0"/>
              </a:rPr>
              <a:t>- Most Common Words in Titles</a:t>
            </a:r>
            <a:endParaRPr lang="en-GB" altLang="en-US" sz="3200" b="1" dirty="0">
              <a:solidFill>
                <a:schemeClr val="bg1"/>
              </a:solidFill>
              <a:latin typeface="Netflix Sans" panose="020B0603020202020204" charset="0"/>
              <a:cs typeface="Netflix Sans" panose="020B060302020202020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39"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2" name="Picture 1" descr="Screenshot 2024-02-09 001738"/>
          <p:cNvPicPr>
            <a:picLocks noChangeAspect="1"/>
          </p:cNvPicPr>
          <p:nvPr/>
        </p:nvPicPr>
        <p:blipFill>
          <a:blip r:embed="rId2"/>
          <a:stretch>
            <a:fillRect/>
          </a:stretch>
        </p:blipFill>
        <p:spPr>
          <a:xfrm>
            <a:off x="442595" y="1078230"/>
            <a:ext cx="10958195"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411480" y="210820"/>
            <a:ext cx="10234930" cy="1062990"/>
          </a:xfrm>
          <a:prstGeom prst="rect">
            <a:avLst/>
          </a:prstGeom>
          <a:noFill/>
        </p:spPr>
        <p:txBody>
          <a:bodyPr wrap="square" lIns="0" tIns="0" rIns="0" bIns="0" rtlCol="0" anchor="ctr" anchorCtr="0">
            <a:noAutofit/>
          </a:bodyPr>
          <a:lstStyle/>
          <a:p>
            <a:r>
              <a:rPr lang="en-GB" altLang="en-US" sz="3200" b="1" dirty="0">
                <a:solidFill>
                  <a:schemeClr val="bg1"/>
                </a:solidFill>
                <a:latin typeface="Netflix Sans" panose="020B0603020202020204" charset="0"/>
                <a:cs typeface="Netflix Sans" panose="020B0603020202020204" charset="0"/>
              </a:rPr>
              <a:t>EDA</a:t>
            </a:r>
            <a:r>
              <a:rPr lang="en-US" sz="3200" b="1" dirty="0">
                <a:solidFill>
                  <a:schemeClr val="bg1"/>
                </a:solidFill>
                <a:latin typeface="Netflix Sans" panose="020B0603020202020204" charset="0"/>
                <a:cs typeface="Netflix Sans" panose="020B0603020202020204" charset="0"/>
              </a:rPr>
              <a:t>:</a:t>
            </a:r>
            <a:r>
              <a:rPr lang="en-GB" altLang="en-US" sz="3200" b="1" dirty="0">
                <a:solidFill>
                  <a:schemeClr val="bg1"/>
                </a:solidFill>
                <a:latin typeface="Netflix Sans" panose="020B0603020202020204" charset="0"/>
                <a:cs typeface="Netflix Sans" panose="020B0603020202020204" charset="0"/>
              </a:rPr>
              <a:t>- Most Common Words in Taglines</a:t>
            </a:r>
            <a:endParaRPr lang="en-GB" altLang="en-US" sz="3200" b="1" dirty="0">
              <a:solidFill>
                <a:schemeClr val="bg1"/>
              </a:solidFill>
              <a:latin typeface="Netflix Sans" panose="020B0603020202020204" charset="0"/>
              <a:cs typeface="Netflix Sans" panose="020B060302020202020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39"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3" name="Picture 2" descr="Screenshot 2024-02-09 001946"/>
          <p:cNvPicPr>
            <a:picLocks noChangeAspect="1"/>
          </p:cNvPicPr>
          <p:nvPr/>
        </p:nvPicPr>
        <p:blipFill>
          <a:blip r:embed="rId2"/>
          <a:stretch>
            <a:fillRect/>
          </a:stretch>
        </p:blipFill>
        <p:spPr>
          <a:xfrm>
            <a:off x="411480" y="988060"/>
            <a:ext cx="11366500" cy="5755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411480" y="210820"/>
            <a:ext cx="10234930" cy="1062990"/>
          </a:xfrm>
          <a:prstGeom prst="rect">
            <a:avLst/>
          </a:prstGeom>
          <a:noFill/>
        </p:spPr>
        <p:txBody>
          <a:bodyPr wrap="square" lIns="0" tIns="0" rIns="0" bIns="0" rtlCol="0" anchor="ctr" anchorCtr="0">
            <a:noAutofit/>
          </a:bodyPr>
          <a:lstStyle/>
          <a:p>
            <a:r>
              <a:rPr lang="en-GB" altLang="en-US" sz="3200" b="1" dirty="0">
                <a:solidFill>
                  <a:schemeClr val="bg1"/>
                </a:solidFill>
                <a:latin typeface="Netflix Sans" panose="020B0603020202020204" charset="0"/>
                <a:cs typeface="Netflix Sans" panose="020B0603020202020204" charset="0"/>
              </a:rPr>
              <a:t>EDA</a:t>
            </a:r>
            <a:r>
              <a:rPr lang="en-US" sz="3200" b="1" dirty="0">
                <a:solidFill>
                  <a:schemeClr val="bg1"/>
                </a:solidFill>
                <a:latin typeface="Netflix Sans" panose="020B0603020202020204" charset="0"/>
                <a:cs typeface="Netflix Sans" panose="020B0603020202020204" charset="0"/>
              </a:rPr>
              <a:t>:</a:t>
            </a:r>
            <a:r>
              <a:rPr lang="en-GB" altLang="en-US" sz="3200" b="1" dirty="0">
                <a:solidFill>
                  <a:schemeClr val="bg1"/>
                </a:solidFill>
                <a:latin typeface="Netflix Sans" panose="020B0603020202020204" charset="0"/>
                <a:cs typeface="Netflix Sans" panose="020B0603020202020204" charset="0"/>
              </a:rPr>
              <a:t>- Popular Movies</a:t>
            </a:r>
            <a:endParaRPr lang="en-GB" altLang="en-US" sz="3200" b="1" dirty="0">
              <a:solidFill>
                <a:schemeClr val="bg1"/>
              </a:solidFill>
              <a:latin typeface="Netflix Sans" panose="020B0603020202020204" charset="0"/>
              <a:cs typeface="Netflix Sans" panose="020B060302020202020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39"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2" name="Picture 1" descr="newplot3"/>
          <p:cNvPicPr>
            <a:picLocks noChangeAspect="1"/>
          </p:cNvPicPr>
          <p:nvPr/>
        </p:nvPicPr>
        <p:blipFill>
          <a:blip r:embed="rId2"/>
          <a:stretch>
            <a:fillRect/>
          </a:stretch>
        </p:blipFill>
        <p:spPr>
          <a:xfrm>
            <a:off x="647700" y="1019175"/>
            <a:ext cx="10598150" cy="5654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38126" y="5943600"/>
            <a:ext cx="11556566" cy="773112"/>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7" name="Freeform 7"/>
          <p:cNvSpPr/>
          <p:nvPr/>
        </p:nvSpPr>
        <p:spPr bwMode="auto">
          <a:xfrm>
            <a:off x="420464" y="6140525"/>
            <a:ext cx="238862" cy="350088"/>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8"/>
          <p:cNvSpPr/>
          <p:nvPr/>
        </p:nvSpPr>
        <p:spPr bwMode="auto">
          <a:xfrm>
            <a:off x="898189" y="6140525"/>
            <a:ext cx="240686" cy="350088"/>
          </a:xfrm>
          <a:custGeom>
            <a:avLst/>
            <a:gdLst>
              <a:gd name="T0" fmla="*/ 132 w 132"/>
              <a:gd name="T1" fmla="*/ 0 h 192"/>
              <a:gd name="T2" fmla="*/ 0 w 132"/>
              <a:gd name="T3" fmla="*/ 96 h 192"/>
              <a:gd name="T4" fmla="*/ 132 w 132"/>
              <a:gd name="T5" fmla="*/ 192 h 192"/>
              <a:gd name="T6" fmla="*/ 132 w 132"/>
              <a:gd name="T7" fmla="*/ 0 h 192"/>
            </a:gdLst>
            <a:ahLst/>
            <a:cxnLst>
              <a:cxn ang="0">
                <a:pos x="T0" y="T1"/>
              </a:cxn>
              <a:cxn ang="0">
                <a:pos x="T2" y="T3"/>
              </a:cxn>
              <a:cxn ang="0">
                <a:pos x="T4" y="T5"/>
              </a:cxn>
              <a:cxn ang="0">
                <a:pos x="T6" y="T7"/>
              </a:cxn>
            </a:cxnLst>
            <a:rect l="0" t="0" r="r" b="b"/>
            <a:pathLst>
              <a:path w="132" h="192">
                <a:moveTo>
                  <a:pt x="132" y="0"/>
                </a:moveTo>
                <a:lnTo>
                  <a:pt x="0" y="96"/>
                </a:lnTo>
                <a:lnTo>
                  <a:pt x="132" y="192"/>
                </a:ln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9"/>
          <p:cNvSpPr/>
          <p:nvPr/>
        </p:nvSpPr>
        <p:spPr bwMode="auto">
          <a:xfrm>
            <a:off x="1374090" y="6147818"/>
            <a:ext cx="238862" cy="351912"/>
          </a:xfrm>
          <a:custGeom>
            <a:avLst/>
            <a:gdLst>
              <a:gd name="T0" fmla="*/ 0 w 131"/>
              <a:gd name="T1" fmla="*/ 0 h 193"/>
              <a:gd name="T2" fmla="*/ 131 w 131"/>
              <a:gd name="T3" fmla="*/ 96 h 193"/>
              <a:gd name="T4" fmla="*/ 0 w 131"/>
              <a:gd name="T5" fmla="*/ 193 h 193"/>
              <a:gd name="T6" fmla="*/ 0 w 131"/>
              <a:gd name="T7" fmla="*/ 0 h 193"/>
            </a:gdLst>
            <a:ahLst/>
            <a:cxnLst>
              <a:cxn ang="0">
                <a:pos x="T0" y="T1"/>
              </a:cxn>
              <a:cxn ang="0">
                <a:pos x="T2" y="T3"/>
              </a:cxn>
              <a:cxn ang="0">
                <a:pos x="T4" y="T5"/>
              </a:cxn>
              <a:cxn ang="0">
                <a:pos x="T6" y="T7"/>
              </a:cxn>
            </a:cxnLst>
            <a:rect l="0" t="0" r="r" b="b"/>
            <a:pathLst>
              <a:path w="131" h="193">
                <a:moveTo>
                  <a:pt x="0" y="0"/>
                </a:moveTo>
                <a:lnTo>
                  <a:pt x="131" y="96"/>
                </a:lnTo>
                <a:lnTo>
                  <a:pt x="0" y="19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Rectangle 10"/>
          <p:cNvSpPr>
            <a:spLocks noChangeArrowheads="1"/>
          </p:cNvSpPr>
          <p:nvPr/>
        </p:nvSpPr>
        <p:spPr bwMode="auto">
          <a:xfrm>
            <a:off x="850781" y="6147818"/>
            <a:ext cx="43761" cy="3427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1" name="Rectangle 11"/>
          <p:cNvSpPr>
            <a:spLocks noChangeArrowheads="1"/>
          </p:cNvSpPr>
          <p:nvPr/>
        </p:nvSpPr>
        <p:spPr bwMode="auto">
          <a:xfrm>
            <a:off x="1612953" y="6153288"/>
            <a:ext cx="43761" cy="3409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2" name="Rectangle 12"/>
          <p:cNvSpPr>
            <a:spLocks noChangeArrowheads="1"/>
          </p:cNvSpPr>
          <p:nvPr/>
        </p:nvSpPr>
        <p:spPr bwMode="auto">
          <a:xfrm>
            <a:off x="2269368" y="6240811"/>
            <a:ext cx="6901483" cy="160457"/>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4" name="Rectangle 14"/>
          <p:cNvSpPr>
            <a:spLocks noChangeArrowheads="1"/>
          </p:cNvSpPr>
          <p:nvPr/>
        </p:nvSpPr>
        <p:spPr bwMode="auto">
          <a:xfrm>
            <a:off x="2267545" y="6240811"/>
            <a:ext cx="6952538" cy="18598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6" name="Freeform 16"/>
          <p:cNvSpPr/>
          <p:nvPr/>
        </p:nvSpPr>
        <p:spPr bwMode="auto">
          <a:xfrm>
            <a:off x="1767940" y="6260868"/>
            <a:ext cx="41938" cy="122166"/>
          </a:xfrm>
          <a:custGeom>
            <a:avLst/>
            <a:gdLst>
              <a:gd name="T0" fmla="*/ 14 w 23"/>
              <a:gd name="T1" fmla="*/ 9 h 67"/>
              <a:gd name="T2" fmla="*/ 14 w 23"/>
              <a:gd name="T3" fmla="*/ 9 h 67"/>
              <a:gd name="T4" fmla="*/ 1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1"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17"/>
          <p:cNvSpPr/>
          <p:nvPr/>
        </p:nvSpPr>
        <p:spPr bwMode="auto">
          <a:xfrm>
            <a:off x="1853638" y="6260868"/>
            <a:ext cx="74758" cy="123990"/>
          </a:xfrm>
          <a:custGeom>
            <a:avLst/>
            <a:gdLst>
              <a:gd name="T0" fmla="*/ 45 w 47"/>
              <a:gd name="T1" fmla="*/ 9 h 77"/>
              <a:gd name="T2" fmla="*/ 16 w 47"/>
              <a:gd name="T3" fmla="*/ 9 h 77"/>
              <a:gd name="T4" fmla="*/ 14 w 47"/>
              <a:gd name="T5" fmla="*/ 28 h 77"/>
              <a:gd name="T6" fmla="*/ 20 w 47"/>
              <a:gd name="T7" fmla="*/ 28 h 77"/>
              <a:gd name="T8" fmla="*/ 36 w 47"/>
              <a:gd name="T9" fmla="*/ 32 h 77"/>
              <a:gd name="T10" fmla="*/ 47 w 47"/>
              <a:gd name="T11" fmla="*/ 51 h 77"/>
              <a:gd name="T12" fmla="*/ 19 w 47"/>
              <a:gd name="T13" fmla="*/ 77 h 77"/>
              <a:gd name="T14" fmla="*/ 0 w 47"/>
              <a:gd name="T15" fmla="*/ 72 h 77"/>
              <a:gd name="T16" fmla="*/ 2 w 47"/>
              <a:gd name="T17" fmla="*/ 64 h 77"/>
              <a:gd name="T18" fmla="*/ 19 w 47"/>
              <a:gd name="T19" fmla="*/ 69 h 77"/>
              <a:gd name="T20" fmla="*/ 36 w 47"/>
              <a:gd name="T21" fmla="*/ 52 h 77"/>
              <a:gd name="T22" fmla="*/ 15 w 47"/>
              <a:gd name="T23" fmla="*/ 36 h 77"/>
              <a:gd name="T24" fmla="*/ 4 w 47"/>
              <a:gd name="T25" fmla="*/ 36 h 77"/>
              <a:gd name="T26" fmla="*/ 9 w 47"/>
              <a:gd name="T27" fmla="*/ 0 h 77"/>
              <a:gd name="T28" fmla="*/ 45 w 47"/>
              <a:gd name="T29" fmla="*/ 0 h 77"/>
              <a:gd name="T30" fmla="*/ 45 w 47"/>
              <a:gd name="T31"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77">
                <a:moveTo>
                  <a:pt x="45" y="9"/>
                </a:moveTo>
                <a:cubicBezTo>
                  <a:pt x="16" y="9"/>
                  <a:pt x="16" y="9"/>
                  <a:pt x="16" y="9"/>
                </a:cubicBezTo>
                <a:cubicBezTo>
                  <a:pt x="14" y="28"/>
                  <a:pt x="14" y="28"/>
                  <a:pt x="14" y="28"/>
                </a:cubicBezTo>
                <a:cubicBezTo>
                  <a:pt x="15" y="28"/>
                  <a:pt x="17" y="28"/>
                  <a:pt x="20" y="28"/>
                </a:cubicBezTo>
                <a:cubicBezTo>
                  <a:pt x="26" y="28"/>
                  <a:pt x="31" y="29"/>
                  <a:pt x="36" y="32"/>
                </a:cubicBezTo>
                <a:cubicBezTo>
                  <a:pt x="42" y="35"/>
                  <a:pt x="47" y="42"/>
                  <a:pt x="47" y="51"/>
                </a:cubicBezTo>
                <a:cubicBezTo>
                  <a:pt x="47" y="66"/>
                  <a:pt x="35" y="77"/>
                  <a:pt x="19" y="77"/>
                </a:cubicBezTo>
                <a:cubicBezTo>
                  <a:pt x="10" y="77"/>
                  <a:pt x="3" y="75"/>
                  <a:pt x="0" y="72"/>
                </a:cubicBezTo>
                <a:cubicBezTo>
                  <a:pt x="2" y="64"/>
                  <a:pt x="2" y="64"/>
                  <a:pt x="2" y="64"/>
                </a:cubicBezTo>
                <a:cubicBezTo>
                  <a:pt x="6" y="66"/>
                  <a:pt x="12" y="69"/>
                  <a:pt x="19" y="69"/>
                </a:cubicBezTo>
                <a:cubicBezTo>
                  <a:pt x="28" y="69"/>
                  <a:pt x="36" y="62"/>
                  <a:pt x="36" y="52"/>
                </a:cubicBezTo>
                <a:cubicBezTo>
                  <a:pt x="36" y="43"/>
                  <a:pt x="30" y="36"/>
                  <a:pt x="15" y="36"/>
                </a:cubicBezTo>
                <a:cubicBezTo>
                  <a:pt x="10" y="36"/>
                  <a:pt x="7" y="36"/>
                  <a:pt x="4" y="36"/>
                </a:cubicBezTo>
                <a:cubicBezTo>
                  <a:pt x="9" y="0"/>
                  <a:pt x="9" y="0"/>
                  <a:pt x="9" y="0"/>
                </a:cubicBezTo>
                <a:cubicBezTo>
                  <a:pt x="45" y="0"/>
                  <a:pt x="45" y="0"/>
                  <a:pt x="45" y="0"/>
                </a:cubicBezTo>
                <a:lnTo>
                  <a:pt x="45"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18"/>
          <p:cNvSpPr>
            <a:spLocks noEditPoints="1"/>
          </p:cNvSpPr>
          <p:nvPr/>
        </p:nvSpPr>
        <p:spPr bwMode="auto">
          <a:xfrm>
            <a:off x="1952101" y="6293688"/>
            <a:ext cx="20057" cy="91169"/>
          </a:xfrm>
          <a:custGeom>
            <a:avLst/>
            <a:gdLst>
              <a:gd name="T0" fmla="*/ 0 w 13"/>
              <a:gd name="T1" fmla="*/ 8 h 56"/>
              <a:gd name="T2" fmla="*/ 7 w 13"/>
              <a:gd name="T3" fmla="*/ 0 h 56"/>
              <a:gd name="T4" fmla="*/ 13 w 13"/>
              <a:gd name="T5" fmla="*/ 8 h 56"/>
              <a:gd name="T6" fmla="*/ 7 w 13"/>
              <a:gd name="T7" fmla="*/ 15 h 56"/>
              <a:gd name="T8" fmla="*/ 0 w 13"/>
              <a:gd name="T9" fmla="*/ 8 h 56"/>
              <a:gd name="T10" fmla="*/ 0 w 13"/>
              <a:gd name="T11" fmla="*/ 49 h 56"/>
              <a:gd name="T12" fmla="*/ 7 w 13"/>
              <a:gd name="T13" fmla="*/ 41 h 56"/>
              <a:gd name="T14" fmla="*/ 13 w 13"/>
              <a:gd name="T15" fmla="*/ 49 h 56"/>
              <a:gd name="T16" fmla="*/ 7 w 13"/>
              <a:gd name="T17" fmla="*/ 56 h 56"/>
              <a:gd name="T18" fmla="*/ 0 w 13"/>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56">
                <a:moveTo>
                  <a:pt x="0" y="8"/>
                </a:moveTo>
                <a:cubicBezTo>
                  <a:pt x="0" y="3"/>
                  <a:pt x="3" y="0"/>
                  <a:pt x="7" y="0"/>
                </a:cubicBezTo>
                <a:cubicBezTo>
                  <a:pt x="11" y="0"/>
                  <a:pt x="13" y="3"/>
                  <a:pt x="13" y="8"/>
                </a:cubicBezTo>
                <a:cubicBezTo>
                  <a:pt x="13" y="12"/>
                  <a:pt x="11" y="15"/>
                  <a:pt x="7" y="15"/>
                </a:cubicBezTo>
                <a:cubicBezTo>
                  <a:pt x="2" y="15"/>
                  <a:pt x="0" y="12"/>
                  <a:pt x="0" y="8"/>
                </a:cubicBezTo>
                <a:close/>
                <a:moveTo>
                  <a:pt x="0" y="49"/>
                </a:moveTo>
                <a:cubicBezTo>
                  <a:pt x="0" y="44"/>
                  <a:pt x="3" y="41"/>
                  <a:pt x="7" y="41"/>
                </a:cubicBezTo>
                <a:cubicBezTo>
                  <a:pt x="11" y="41"/>
                  <a:pt x="13" y="44"/>
                  <a:pt x="13" y="49"/>
                </a:cubicBezTo>
                <a:cubicBezTo>
                  <a:pt x="13" y="53"/>
                  <a:pt x="11" y="56"/>
                  <a:pt x="7" y="56"/>
                </a:cubicBezTo>
                <a:cubicBezTo>
                  <a:pt x="2"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 name="Freeform 19"/>
          <p:cNvSpPr/>
          <p:nvPr/>
        </p:nvSpPr>
        <p:spPr bwMode="auto">
          <a:xfrm>
            <a:off x="1988568"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3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3" y="28"/>
                  <a:pt x="33" y="19"/>
                </a:cubicBezTo>
                <a:cubicBezTo>
                  <a:pt x="33"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20"/>
          <p:cNvSpPr>
            <a:spLocks noEditPoints="1"/>
          </p:cNvSpPr>
          <p:nvPr/>
        </p:nvSpPr>
        <p:spPr bwMode="auto">
          <a:xfrm>
            <a:off x="2083384" y="6259044"/>
            <a:ext cx="83875" cy="125813"/>
          </a:xfrm>
          <a:custGeom>
            <a:avLst/>
            <a:gdLst>
              <a:gd name="T0" fmla="*/ 52 w 52"/>
              <a:gd name="T1" fmla="*/ 38 h 78"/>
              <a:gd name="T2" fmla="*/ 25 w 52"/>
              <a:gd name="T3" fmla="*/ 78 h 78"/>
              <a:gd name="T4" fmla="*/ 0 w 52"/>
              <a:gd name="T5" fmla="*/ 39 h 78"/>
              <a:gd name="T6" fmla="*/ 27 w 52"/>
              <a:gd name="T7" fmla="*/ 0 h 78"/>
              <a:gd name="T8" fmla="*/ 52 w 52"/>
              <a:gd name="T9" fmla="*/ 38 h 78"/>
              <a:gd name="T10" fmla="*/ 11 w 52"/>
              <a:gd name="T11" fmla="*/ 39 h 78"/>
              <a:gd name="T12" fmla="*/ 26 w 52"/>
              <a:gd name="T13" fmla="*/ 70 h 78"/>
              <a:gd name="T14" fmla="*/ 42 w 52"/>
              <a:gd name="T15" fmla="*/ 39 h 78"/>
              <a:gd name="T16" fmla="*/ 26 w 52"/>
              <a:gd name="T17" fmla="*/ 8 h 78"/>
              <a:gd name="T18" fmla="*/ 11 w 52"/>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78">
                <a:moveTo>
                  <a:pt x="52" y="38"/>
                </a:moveTo>
                <a:cubicBezTo>
                  <a:pt x="52" y="64"/>
                  <a:pt x="42" y="78"/>
                  <a:pt x="25" y="78"/>
                </a:cubicBezTo>
                <a:cubicBezTo>
                  <a:pt x="11" y="78"/>
                  <a:pt x="1" y="64"/>
                  <a:pt x="0" y="39"/>
                </a:cubicBezTo>
                <a:cubicBezTo>
                  <a:pt x="0" y="14"/>
                  <a:pt x="11" y="0"/>
                  <a:pt x="27" y="0"/>
                </a:cubicBezTo>
                <a:cubicBezTo>
                  <a:pt x="43" y="0"/>
                  <a:pt x="52" y="14"/>
                  <a:pt x="52" y="38"/>
                </a:cubicBezTo>
                <a:close/>
                <a:moveTo>
                  <a:pt x="11" y="39"/>
                </a:moveTo>
                <a:cubicBezTo>
                  <a:pt x="11" y="59"/>
                  <a:pt x="17" y="70"/>
                  <a:pt x="26" y="70"/>
                </a:cubicBezTo>
                <a:cubicBezTo>
                  <a:pt x="37" y="70"/>
                  <a:pt x="42" y="58"/>
                  <a:pt x="42" y="39"/>
                </a:cubicBezTo>
                <a:cubicBezTo>
                  <a:pt x="42" y="20"/>
                  <a:pt x="37" y="8"/>
                  <a:pt x="26" y="8"/>
                </a:cubicBezTo>
                <a:cubicBezTo>
                  <a:pt x="17" y="8"/>
                  <a:pt x="11" y="19"/>
                  <a:pt x="11"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1"/>
          <p:cNvSpPr/>
          <p:nvPr/>
        </p:nvSpPr>
        <p:spPr bwMode="auto">
          <a:xfrm>
            <a:off x="9272961"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4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4" y="28"/>
                  <a:pt x="34" y="19"/>
                </a:cubicBezTo>
                <a:cubicBezTo>
                  <a:pt x="34"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22"/>
          <p:cNvSpPr/>
          <p:nvPr/>
        </p:nvSpPr>
        <p:spPr bwMode="auto">
          <a:xfrm>
            <a:off x="9380540" y="6260868"/>
            <a:ext cx="41938" cy="122166"/>
          </a:xfrm>
          <a:custGeom>
            <a:avLst/>
            <a:gdLst>
              <a:gd name="T0" fmla="*/ 14 w 23"/>
              <a:gd name="T1" fmla="*/ 9 h 67"/>
              <a:gd name="T2" fmla="*/ 14 w 23"/>
              <a:gd name="T3" fmla="*/ 9 h 67"/>
              <a:gd name="T4" fmla="*/ 2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2"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23"/>
          <p:cNvSpPr>
            <a:spLocks noEditPoints="1"/>
          </p:cNvSpPr>
          <p:nvPr/>
        </p:nvSpPr>
        <p:spPr bwMode="auto">
          <a:xfrm>
            <a:off x="9468062" y="6293688"/>
            <a:ext cx="21881" cy="91169"/>
          </a:xfrm>
          <a:custGeom>
            <a:avLst/>
            <a:gdLst>
              <a:gd name="T0" fmla="*/ 0 w 14"/>
              <a:gd name="T1" fmla="*/ 8 h 56"/>
              <a:gd name="T2" fmla="*/ 7 w 14"/>
              <a:gd name="T3" fmla="*/ 0 h 56"/>
              <a:gd name="T4" fmla="*/ 14 w 14"/>
              <a:gd name="T5" fmla="*/ 8 h 56"/>
              <a:gd name="T6" fmla="*/ 7 w 14"/>
              <a:gd name="T7" fmla="*/ 15 h 56"/>
              <a:gd name="T8" fmla="*/ 0 w 14"/>
              <a:gd name="T9" fmla="*/ 8 h 56"/>
              <a:gd name="T10" fmla="*/ 0 w 14"/>
              <a:gd name="T11" fmla="*/ 49 h 56"/>
              <a:gd name="T12" fmla="*/ 7 w 14"/>
              <a:gd name="T13" fmla="*/ 41 h 56"/>
              <a:gd name="T14" fmla="*/ 14 w 14"/>
              <a:gd name="T15" fmla="*/ 49 h 56"/>
              <a:gd name="T16" fmla="*/ 7 w 14"/>
              <a:gd name="T17" fmla="*/ 56 h 56"/>
              <a:gd name="T18" fmla="*/ 0 w 14"/>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6">
                <a:moveTo>
                  <a:pt x="0" y="8"/>
                </a:moveTo>
                <a:cubicBezTo>
                  <a:pt x="0" y="3"/>
                  <a:pt x="3" y="0"/>
                  <a:pt x="7" y="0"/>
                </a:cubicBezTo>
                <a:cubicBezTo>
                  <a:pt x="11" y="0"/>
                  <a:pt x="14" y="3"/>
                  <a:pt x="14" y="8"/>
                </a:cubicBezTo>
                <a:cubicBezTo>
                  <a:pt x="14" y="12"/>
                  <a:pt x="11" y="15"/>
                  <a:pt x="7" y="15"/>
                </a:cubicBezTo>
                <a:cubicBezTo>
                  <a:pt x="3" y="15"/>
                  <a:pt x="0" y="12"/>
                  <a:pt x="0" y="8"/>
                </a:cubicBezTo>
                <a:close/>
                <a:moveTo>
                  <a:pt x="0" y="49"/>
                </a:moveTo>
                <a:cubicBezTo>
                  <a:pt x="0" y="44"/>
                  <a:pt x="3" y="41"/>
                  <a:pt x="7" y="41"/>
                </a:cubicBezTo>
                <a:cubicBezTo>
                  <a:pt x="11" y="41"/>
                  <a:pt x="14" y="44"/>
                  <a:pt x="14" y="49"/>
                </a:cubicBezTo>
                <a:cubicBezTo>
                  <a:pt x="14" y="53"/>
                  <a:pt x="11" y="56"/>
                  <a:pt x="7" y="56"/>
                </a:cubicBezTo>
                <a:cubicBezTo>
                  <a:pt x="3"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24"/>
          <p:cNvSpPr>
            <a:spLocks noEditPoints="1"/>
          </p:cNvSpPr>
          <p:nvPr/>
        </p:nvSpPr>
        <p:spPr bwMode="auto">
          <a:xfrm>
            <a:off x="9502707" y="6259044"/>
            <a:ext cx="83875"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6 w 51"/>
              <a:gd name="T13" fmla="*/ 70 h 78"/>
              <a:gd name="T14" fmla="*/ 41 w 51"/>
              <a:gd name="T15" fmla="*/ 39 h 78"/>
              <a:gd name="T16" fmla="*/ 26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6" y="70"/>
                </a:cubicBezTo>
                <a:cubicBezTo>
                  <a:pt x="36" y="70"/>
                  <a:pt x="41" y="58"/>
                  <a:pt x="41" y="39"/>
                </a:cubicBezTo>
                <a:cubicBezTo>
                  <a:pt x="41" y="20"/>
                  <a:pt x="36" y="8"/>
                  <a:pt x="26"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25"/>
          <p:cNvSpPr>
            <a:spLocks noEditPoints="1"/>
          </p:cNvSpPr>
          <p:nvPr/>
        </p:nvSpPr>
        <p:spPr bwMode="auto">
          <a:xfrm>
            <a:off x="9601169" y="6259044"/>
            <a:ext cx="82052"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5 w 51"/>
              <a:gd name="T13" fmla="*/ 70 h 78"/>
              <a:gd name="T14" fmla="*/ 41 w 51"/>
              <a:gd name="T15" fmla="*/ 39 h 78"/>
              <a:gd name="T16" fmla="*/ 25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5" y="70"/>
                </a:cubicBezTo>
                <a:cubicBezTo>
                  <a:pt x="36" y="70"/>
                  <a:pt x="41" y="58"/>
                  <a:pt x="41" y="39"/>
                </a:cubicBezTo>
                <a:cubicBezTo>
                  <a:pt x="41" y="20"/>
                  <a:pt x="36" y="8"/>
                  <a:pt x="25"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Rectangle 27"/>
          <p:cNvSpPr>
            <a:spLocks noChangeArrowheads="1"/>
          </p:cNvSpPr>
          <p:nvPr/>
        </p:nvSpPr>
        <p:spPr bwMode="auto">
          <a:xfrm>
            <a:off x="10144535" y="6229870"/>
            <a:ext cx="87522" cy="204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8" name="Rectangle 28"/>
          <p:cNvSpPr>
            <a:spLocks noChangeArrowheads="1"/>
          </p:cNvSpPr>
          <p:nvPr/>
        </p:nvSpPr>
        <p:spPr bwMode="auto">
          <a:xfrm>
            <a:off x="10527445"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9" name="Rectangle 29"/>
          <p:cNvSpPr>
            <a:spLocks noChangeArrowheads="1"/>
          </p:cNvSpPr>
          <p:nvPr/>
        </p:nvSpPr>
        <p:spPr bwMode="auto">
          <a:xfrm>
            <a:off x="10651434"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0" name="Rectangle 30"/>
          <p:cNvSpPr>
            <a:spLocks noChangeArrowheads="1"/>
          </p:cNvSpPr>
          <p:nvPr/>
        </p:nvSpPr>
        <p:spPr bwMode="auto">
          <a:xfrm>
            <a:off x="10779071"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1" name="Rectangle 31"/>
          <p:cNvSpPr>
            <a:spLocks noChangeArrowheads="1"/>
          </p:cNvSpPr>
          <p:nvPr/>
        </p:nvSpPr>
        <p:spPr bwMode="auto">
          <a:xfrm>
            <a:off x="10903060"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2" name="Rectangle 32"/>
          <p:cNvSpPr>
            <a:spLocks noChangeArrowheads="1"/>
          </p:cNvSpPr>
          <p:nvPr/>
        </p:nvSpPr>
        <p:spPr bwMode="auto">
          <a:xfrm>
            <a:off x="11028873"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3" name="Freeform 33"/>
          <p:cNvSpPr/>
          <p:nvPr/>
        </p:nvSpPr>
        <p:spPr bwMode="auto">
          <a:xfrm>
            <a:off x="10253938" y="6160582"/>
            <a:ext cx="175044" cy="348265"/>
          </a:xfrm>
          <a:custGeom>
            <a:avLst/>
            <a:gdLst>
              <a:gd name="T0" fmla="*/ 96 w 96"/>
              <a:gd name="T1" fmla="*/ 191 h 191"/>
              <a:gd name="T2" fmla="*/ 0 w 96"/>
              <a:gd name="T3" fmla="*/ 150 h 191"/>
              <a:gd name="T4" fmla="*/ 0 w 96"/>
              <a:gd name="T5" fmla="*/ 38 h 191"/>
              <a:gd name="T6" fmla="*/ 96 w 96"/>
              <a:gd name="T7" fmla="*/ 0 h 191"/>
              <a:gd name="T8" fmla="*/ 96 w 96"/>
              <a:gd name="T9" fmla="*/ 191 h 191"/>
            </a:gdLst>
            <a:ahLst/>
            <a:cxnLst>
              <a:cxn ang="0">
                <a:pos x="T0" y="T1"/>
              </a:cxn>
              <a:cxn ang="0">
                <a:pos x="T2" y="T3"/>
              </a:cxn>
              <a:cxn ang="0">
                <a:pos x="T4" y="T5"/>
              </a:cxn>
              <a:cxn ang="0">
                <a:pos x="T6" y="T7"/>
              </a:cxn>
              <a:cxn ang="0">
                <a:pos x="T8" y="T9"/>
              </a:cxn>
            </a:cxnLst>
            <a:rect l="0" t="0" r="r" b="b"/>
            <a:pathLst>
              <a:path w="96" h="191">
                <a:moveTo>
                  <a:pt x="96" y="191"/>
                </a:moveTo>
                <a:lnTo>
                  <a:pt x="0" y="150"/>
                </a:lnTo>
                <a:lnTo>
                  <a:pt x="0" y="38"/>
                </a:lnTo>
                <a:lnTo>
                  <a:pt x="96" y="0"/>
                </a:lnTo>
                <a:lnTo>
                  <a:pt x="96" y="19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34"/>
          <p:cNvSpPr/>
          <p:nvPr/>
        </p:nvSpPr>
        <p:spPr bwMode="auto">
          <a:xfrm>
            <a:off x="11280500" y="6167875"/>
            <a:ext cx="145870" cy="147694"/>
          </a:xfrm>
          <a:custGeom>
            <a:avLst/>
            <a:gdLst>
              <a:gd name="T0" fmla="*/ 33 w 80"/>
              <a:gd name="T1" fmla="*/ 81 h 81"/>
              <a:gd name="T2" fmla="*/ 0 w 80"/>
              <a:gd name="T3" fmla="*/ 81 h 81"/>
              <a:gd name="T4" fmla="*/ 0 w 80"/>
              <a:gd name="T5" fmla="*/ 0 h 81"/>
              <a:gd name="T6" fmla="*/ 80 w 80"/>
              <a:gd name="T7" fmla="*/ 0 h 81"/>
              <a:gd name="T8" fmla="*/ 80 w 80"/>
              <a:gd name="T9" fmla="*/ 35 h 81"/>
              <a:gd name="T10" fmla="*/ 33 w 80"/>
              <a:gd name="T11" fmla="*/ 35 h 81"/>
              <a:gd name="T12" fmla="*/ 33 w 80"/>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33" y="81"/>
                </a:moveTo>
                <a:lnTo>
                  <a:pt x="0" y="81"/>
                </a:lnTo>
                <a:lnTo>
                  <a:pt x="0" y="0"/>
                </a:lnTo>
                <a:lnTo>
                  <a:pt x="80" y="0"/>
                </a:lnTo>
                <a:lnTo>
                  <a:pt x="80" y="35"/>
                </a:lnTo>
                <a:lnTo>
                  <a:pt x="33" y="35"/>
                </a:lnTo>
                <a:lnTo>
                  <a:pt x="33" y="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35"/>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36"/>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37"/>
          <p:cNvSpPr/>
          <p:nvPr/>
        </p:nvSpPr>
        <p:spPr bwMode="auto">
          <a:xfrm>
            <a:off x="11282323" y="6359330"/>
            <a:ext cx="147694" cy="147694"/>
          </a:xfrm>
          <a:custGeom>
            <a:avLst/>
            <a:gdLst>
              <a:gd name="T0" fmla="*/ 81 w 81"/>
              <a:gd name="T1" fmla="*/ 81 h 81"/>
              <a:gd name="T2" fmla="*/ 0 w 81"/>
              <a:gd name="T3" fmla="*/ 81 h 81"/>
              <a:gd name="T4" fmla="*/ 0 w 81"/>
              <a:gd name="T5" fmla="*/ 0 h 81"/>
              <a:gd name="T6" fmla="*/ 34 w 81"/>
              <a:gd name="T7" fmla="*/ 0 h 81"/>
              <a:gd name="T8" fmla="*/ 34 w 81"/>
              <a:gd name="T9" fmla="*/ 46 h 81"/>
              <a:gd name="T10" fmla="*/ 81 w 81"/>
              <a:gd name="T11" fmla="*/ 46 h 81"/>
              <a:gd name="T12" fmla="*/ 81 w 81"/>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81" y="81"/>
                </a:moveTo>
                <a:lnTo>
                  <a:pt x="0" y="81"/>
                </a:lnTo>
                <a:lnTo>
                  <a:pt x="0" y="0"/>
                </a:lnTo>
                <a:lnTo>
                  <a:pt x="34" y="0"/>
                </a:lnTo>
                <a:lnTo>
                  <a:pt x="34" y="46"/>
                </a:lnTo>
                <a:lnTo>
                  <a:pt x="81" y="46"/>
                </a:lnTo>
                <a:lnTo>
                  <a:pt x="81" y="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38"/>
          <p:cNvSpPr/>
          <p:nvPr/>
        </p:nvSpPr>
        <p:spPr bwMode="auto">
          <a:xfrm>
            <a:off x="9792624" y="6266338"/>
            <a:ext cx="96639" cy="131283"/>
          </a:xfrm>
          <a:custGeom>
            <a:avLst/>
            <a:gdLst>
              <a:gd name="T0" fmla="*/ 10 w 53"/>
              <a:gd name="T1" fmla="*/ 0 h 72"/>
              <a:gd name="T2" fmla="*/ 10 w 53"/>
              <a:gd name="T3" fmla="*/ 30 h 72"/>
              <a:gd name="T4" fmla="*/ 45 w 53"/>
              <a:gd name="T5" fmla="*/ 30 h 72"/>
              <a:gd name="T6" fmla="*/ 45 w 53"/>
              <a:gd name="T7" fmla="*/ 0 h 72"/>
              <a:gd name="T8" fmla="*/ 53 w 53"/>
              <a:gd name="T9" fmla="*/ 0 h 72"/>
              <a:gd name="T10" fmla="*/ 53 w 53"/>
              <a:gd name="T11" fmla="*/ 72 h 72"/>
              <a:gd name="T12" fmla="*/ 45 w 53"/>
              <a:gd name="T13" fmla="*/ 72 h 72"/>
              <a:gd name="T14" fmla="*/ 45 w 53"/>
              <a:gd name="T15" fmla="*/ 38 h 72"/>
              <a:gd name="T16" fmla="*/ 10 w 53"/>
              <a:gd name="T17" fmla="*/ 38 h 72"/>
              <a:gd name="T18" fmla="*/ 10 w 53"/>
              <a:gd name="T19" fmla="*/ 72 h 72"/>
              <a:gd name="T20" fmla="*/ 0 w 53"/>
              <a:gd name="T21" fmla="*/ 72 h 72"/>
              <a:gd name="T22" fmla="*/ 0 w 53"/>
              <a:gd name="T23" fmla="*/ 0 h 72"/>
              <a:gd name="T24" fmla="*/ 1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10" y="0"/>
                </a:moveTo>
                <a:lnTo>
                  <a:pt x="10" y="30"/>
                </a:lnTo>
                <a:lnTo>
                  <a:pt x="45" y="30"/>
                </a:lnTo>
                <a:lnTo>
                  <a:pt x="45" y="0"/>
                </a:lnTo>
                <a:lnTo>
                  <a:pt x="53" y="0"/>
                </a:lnTo>
                <a:lnTo>
                  <a:pt x="53" y="72"/>
                </a:lnTo>
                <a:lnTo>
                  <a:pt x="45" y="72"/>
                </a:lnTo>
                <a:lnTo>
                  <a:pt x="45" y="38"/>
                </a:lnTo>
                <a:lnTo>
                  <a:pt x="10" y="38"/>
                </a:lnTo>
                <a:lnTo>
                  <a:pt x="10" y="72"/>
                </a:lnTo>
                <a:lnTo>
                  <a:pt x="0" y="72"/>
                </a:ln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39"/>
          <p:cNvSpPr>
            <a:spLocks noEditPoints="1"/>
          </p:cNvSpPr>
          <p:nvPr/>
        </p:nvSpPr>
        <p:spPr bwMode="auto">
          <a:xfrm>
            <a:off x="9918437" y="6264514"/>
            <a:ext cx="109403" cy="134930"/>
          </a:xfrm>
          <a:custGeom>
            <a:avLst/>
            <a:gdLst>
              <a:gd name="T0" fmla="*/ 0 w 67"/>
              <a:gd name="T1" fmla="*/ 2 h 83"/>
              <a:gd name="T2" fmla="*/ 23 w 67"/>
              <a:gd name="T3" fmla="*/ 0 h 83"/>
              <a:gd name="T4" fmla="*/ 55 w 67"/>
              <a:gd name="T5" fmla="*/ 11 h 83"/>
              <a:gd name="T6" fmla="*/ 67 w 67"/>
              <a:gd name="T7" fmla="*/ 40 h 83"/>
              <a:gd name="T8" fmla="*/ 55 w 67"/>
              <a:gd name="T9" fmla="*/ 71 h 83"/>
              <a:gd name="T10" fmla="*/ 19 w 67"/>
              <a:gd name="T11" fmla="*/ 83 h 83"/>
              <a:gd name="T12" fmla="*/ 0 w 67"/>
              <a:gd name="T13" fmla="*/ 82 h 83"/>
              <a:gd name="T14" fmla="*/ 0 w 67"/>
              <a:gd name="T15" fmla="*/ 2 h 83"/>
              <a:gd name="T16" fmla="*/ 11 w 67"/>
              <a:gd name="T17" fmla="*/ 74 h 83"/>
              <a:gd name="T18" fmla="*/ 21 w 67"/>
              <a:gd name="T19" fmla="*/ 74 h 83"/>
              <a:gd name="T20" fmla="*/ 56 w 67"/>
              <a:gd name="T21" fmla="*/ 40 h 83"/>
              <a:gd name="T22" fmla="*/ 23 w 67"/>
              <a:gd name="T23" fmla="*/ 9 h 83"/>
              <a:gd name="T24" fmla="*/ 11 w 67"/>
              <a:gd name="T25" fmla="*/ 10 h 83"/>
              <a:gd name="T26" fmla="*/ 11 w 67"/>
              <a:gd name="T27"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83">
                <a:moveTo>
                  <a:pt x="0" y="2"/>
                </a:moveTo>
                <a:cubicBezTo>
                  <a:pt x="7" y="1"/>
                  <a:pt x="14" y="0"/>
                  <a:pt x="23" y="0"/>
                </a:cubicBezTo>
                <a:cubicBezTo>
                  <a:pt x="38" y="0"/>
                  <a:pt x="48" y="4"/>
                  <a:pt x="55" y="11"/>
                </a:cubicBezTo>
                <a:cubicBezTo>
                  <a:pt x="63" y="17"/>
                  <a:pt x="67" y="26"/>
                  <a:pt x="67" y="40"/>
                </a:cubicBezTo>
                <a:cubicBezTo>
                  <a:pt x="67" y="53"/>
                  <a:pt x="63" y="64"/>
                  <a:pt x="55" y="71"/>
                </a:cubicBezTo>
                <a:cubicBezTo>
                  <a:pt x="48" y="79"/>
                  <a:pt x="35" y="83"/>
                  <a:pt x="19" y="83"/>
                </a:cubicBezTo>
                <a:cubicBezTo>
                  <a:pt x="12" y="83"/>
                  <a:pt x="6" y="82"/>
                  <a:pt x="0" y="82"/>
                </a:cubicBezTo>
                <a:lnTo>
                  <a:pt x="0" y="2"/>
                </a:lnTo>
                <a:close/>
                <a:moveTo>
                  <a:pt x="11" y="74"/>
                </a:moveTo>
                <a:cubicBezTo>
                  <a:pt x="13" y="74"/>
                  <a:pt x="17" y="74"/>
                  <a:pt x="21" y="74"/>
                </a:cubicBezTo>
                <a:cubicBezTo>
                  <a:pt x="44" y="74"/>
                  <a:pt x="56" y="62"/>
                  <a:pt x="56" y="40"/>
                </a:cubicBezTo>
                <a:cubicBezTo>
                  <a:pt x="56" y="21"/>
                  <a:pt x="45" y="9"/>
                  <a:pt x="23" y="9"/>
                </a:cubicBezTo>
                <a:cubicBezTo>
                  <a:pt x="18" y="9"/>
                  <a:pt x="14" y="9"/>
                  <a:pt x="11" y="10"/>
                </a:cubicBez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pic>
        <p:nvPicPr>
          <p:cNvPr id="42" name="Marcador de posición de imagen 41"/>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745" b="1745"/>
          <a:stretch>
            <a:fillRect/>
          </a:stretch>
        </p:blipFill>
        <p:spPr/>
      </p:pic>
      <p:sp>
        <p:nvSpPr>
          <p:cNvPr id="60" name="Bottom Gradient"/>
          <p:cNvSpPr/>
          <p:nvPr/>
        </p:nvSpPr>
        <p:spPr>
          <a:xfrm rot="5400000">
            <a:off x="3368785" y="-3044771"/>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61" name="Grupo 60"/>
          <p:cNvGrpSpPr/>
          <p:nvPr/>
        </p:nvGrpSpPr>
        <p:grpSpPr>
          <a:xfrm>
            <a:off x="455323" y="1415742"/>
            <a:ext cx="7744404" cy="3219758"/>
            <a:chOff x="455326" y="2050742"/>
            <a:chExt cx="7744404" cy="2928918"/>
          </a:xfrm>
        </p:grpSpPr>
        <p:grpSp>
          <p:nvGrpSpPr>
            <p:cNvPr id="62" name="Grupo 61"/>
            <p:cNvGrpSpPr/>
            <p:nvPr/>
          </p:nvGrpSpPr>
          <p:grpSpPr>
            <a:xfrm>
              <a:off x="455326" y="2050742"/>
              <a:ext cx="7744404" cy="2909779"/>
              <a:chOff x="455326" y="2050742"/>
              <a:chExt cx="7744404" cy="2909779"/>
            </a:xfrm>
          </p:grpSpPr>
          <p:grpSp>
            <p:nvGrpSpPr>
              <p:cNvPr id="65" name="Grupo 64"/>
              <p:cNvGrpSpPr/>
              <p:nvPr/>
            </p:nvGrpSpPr>
            <p:grpSpPr>
              <a:xfrm>
                <a:off x="455326" y="2050742"/>
                <a:ext cx="7744404" cy="2719744"/>
                <a:chOff x="375427" y="2379216"/>
                <a:chExt cx="7744404" cy="2719744"/>
              </a:xfrm>
            </p:grpSpPr>
            <p:sp>
              <p:nvSpPr>
                <p:cNvPr id="67" name="TextBox 3"/>
                <p:cNvSpPr txBox="1"/>
                <p:nvPr/>
              </p:nvSpPr>
              <p:spPr>
                <a:xfrm>
                  <a:off x="427853" y="2837104"/>
                  <a:ext cx="7691978" cy="1133155"/>
                </a:xfrm>
                <a:prstGeom prst="rect">
                  <a:avLst/>
                </a:prstGeom>
                <a:noFill/>
              </p:spPr>
              <p:txBody>
                <a:bodyPr wrap="square" lIns="0" tIns="0" rIns="0" bIns="0" rtlCol="0" anchor="ctr" anchorCtr="0">
                  <a:noAutofit/>
                </a:bodyPr>
                <a:lstStyle/>
                <a:p>
                  <a:r>
                    <a:rPr lang="en-US" sz="3600" b="1" dirty="0">
                      <a:solidFill>
                        <a:schemeClr val="bg1"/>
                      </a:solidFill>
                      <a:latin typeface="Netflix Sans Med" panose="020B0703020202020204" charset="0"/>
                      <a:cs typeface="Netflix Sans Med" panose="020B0703020202020204" charset="0"/>
                    </a:rPr>
                    <a:t>Content Based Filtering</a:t>
                  </a:r>
                  <a:endParaRPr lang="en-US" sz="3600" b="1" dirty="0">
                    <a:solidFill>
                      <a:schemeClr val="bg1"/>
                    </a:solidFill>
                    <a:latin typeface="Netflix Sans Med" panose="020B0703020202020204" charset="0"/>
                    <a:cs typeface="Netflix Sans Med" panose="020B0703020202020204" charset="0"/>
                  </a:endParaRPr>
                </a:p>
              </p:txBody>
            </p:sp>
            <p:sp>
              <p:nvSpPr>
                <p:cNvPr id="68" name="TextBox 47"/>
                <p:cNvSpPr txBox="1"/>
                <p:nvPr/>
              </p:nvSpPr>
              <p:spPr>
                <a:xfrm>
                  <a:off x="375427" y="4231921"/>
                  <a:ext cx="5430569" cy="867039"/>
                </a:xfrm>
                <a:prstGeom prst="rect">
                  <a:avLst/>
                </a:prstGeom>
                <a:noFill/>
              </p:spPr>
              <p:txBody>
                <a:bodyPr wrap="square" rtlCol="0">
                  <a:spAutoFit/>
                </a:bodyPr>
                <a:lstStyle/>
                <a:p>
                  <a:r>
                    <a:rPr lang="en-PH" sz="1400" i="0" dirty="0">
                      <a:solidFill>
                        <a:schemeClr val="bg1"/>
                      </a:solidFill>
                      <a:effectLst/>
                      <a:latin typeface="Netflix Sans" panose="020B0603020202020204" charset="0"/>
                      <a:cs typeface="Netflix Sans" panose="020B0603020202020204" charset="0"/>
                    </a:rPr>
                    <a:t>In this recommender system the content of the movie (overview, cast, crew, keyword, tagline etc) is used to find its similarity with other movies. Then the movies that are most likely to be similar are recommended.</a:t>
                  </a:r>
                  <a:endParaRPr lang="en-PH" sz="1400" i="0" dirty="0">
                    <a:solidFill>
                      <a:schemeClr val="bg1"/>
                    </a:solidFill>
                    <a:effectLst/>
                    <a:latin typeface="Netflix Sans" panose="020B0603020202020204" charset="0"/>
                    <a:cs typeface="Netflix Sans" panose="020B0603020202020204" charset="0"/>
                  </a:endParaRPr>
                </a:p>
              </p:txBody>
            </p:sp>
            <p:grpSp>
              <p:nvGrpSpPr>
                <p:cNvPr id="69" name="Grupo 68"/>
                <p:cNvGrpSpPr/>
                <p:nvPr/>
              </p:nvGrpSpPr>
              <p:grpSpPr>
                <a:xfrm>
                  <a:off x="516062" y="2379216"/>
                  <a:ext cx="300259" cy="406668"/>
                  <a:chOff x="4333460" y="1249016"/>
                  <a:chExt cx="3219131" cy="4359967"/>
                </a:xfrm>
              </p:grpSpPr>
              <p:sp>
                <p:nvSpPr>
                  <p:cNvPr id="74" name="Rectangle 1"/>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arallelogram 3"/>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p:cNvSpPr txBox="1"/>
                <p:nvPr/>
              </p:nvSpPr>
              <p:spPr>
                <a:xfrm>
                  <a:off x="947475" y="2472658"/>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417251" y="3879542"/>
                  <a:ext cx="1455937" cy="369332"/>
                </a:xfrm>
                <a:prstGeom prst="rect">
                  <a:avLst/>
                </a:prstGeom>
                <a:noFill/>
              </p:spPr>
              <p:txBody>
                <a:bodyPr wrap="square" rtlCol="0">
                  <a:spAutoFit/>
                </a:bodyPr>
                <a:lstStyle/>
                <a:p>
                  <a:r>
                    <a:rPr lang="en-US" dirty="0">
                      <a:solidFill>
                        <a:schemeClr val="accent6"/>
                      </a:solidFill>
                    </a:rPr>
                    <a:t>97% for you</a:t>
                  </a:r>
                  <a:endParaRPr lang="en-US" dirty="0">
                    <a:solidFill>
                      <a:schemeClr val="accent6"/>
                    </a:solidFill>
                  </a:endParaRPr>
                </a:p>
              </p:txBody>
            </p:sp>
            <p:sp>
              <p:nvSpPr>
                <p:cNvPr id="72" name="Rectángulo 71"/>
                <p:cNvSpPr/>
                <p:nvPr/>
              </p:nvSpPr>
              <p:spPr>
                <a:xfrm>
                  <a:off x="1695636" y="3941685"/>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endParaRPr lang="en-US" sz="1400" dirty="0"/>
                </a:p>
              </p:txBody>
            </p:sp>
            <p:sp>
              <p:nvSpPr>
                <p:cNvPr id="73" name="CuadroTexto 72"/>
                <p:cNvSpPr txBox="1"/>
                <p:nvPr/>
              </p:nvSpPr>
              <p:spPr>
                <a:xfrm>
                  <a:off x="2220897" y="3898777"/>
                  <a:ext cx="1455937" cy="369332"/>
                </a:xfrm>
                <a:prstGeom prst="rect">
                  <a:avLst/>
                </a:prstGeom>
                <a:noFill/>
              </p:spPr>
              <p:txBody>
                <a:bodyPr wrap="square" rtlCol="0">
                  <a:spAutoFit/>
                </a:bodyPr>
                <a:lstStyle/>
                <a:p>
                  <a:r>
                    <a:rPr lang="en-US" dirty="0">
                      <a:solidFill>
                        <a:schemeClr val="bg1"/>
                      </a:solidFill>
                    </a:rPr>
                    <a:t>2022</a:t>
                  </a:r>
                  <a:endParaRPr lang="en-US" dirty="0">
                    <a:solidFill>
                      <a:schemeClr val="bg1"/>
                    </a:solidFill>
                  </a:endParaRPr>
                </a:p>
              </p:txBody>
            </p:sp>
          </p:grpSp>
          <p:sp>
            <p:nvSpPr>
              <p:cNvPr id="66" name="Rectángulo redondeado 65"/>
              <p:cNvSpPr/>
              <p:nvPr/>
            </p:nvSpPr>
            <p:spPr>
              <a:xfrm>
                <a:off x="497151" y="4721225"/>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itchFamily="34" charset="0"/>
                  <a:cs typeface="Helvetica" pitchFamily="34" charset="0"/>
                </a:endParaRPr>
              </a:p>
            </p:txBody>
          </p:sp>
        </p:grpSp>
        <p:sp>
          <p:nvSpPr>
            <p:cNvPr id="63" name="Freeform 7"/>
            <p:cNvSpPr/>
            <p:nvPr/>
          </p:nvSpPr>
          <p:spPr bwMode="auto">
            <a:xfrm>
              <a:off x="628651" y="475613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64" name="CuadroTexto 63"/>
            <p:cNvSpPr txBox="1"/>
            <p:nvPr/>
          </p:nvSpPr>
          <p:spPr>
            <a:xfrm>
              <a:off x="708025" y="4718050"/>
              <a:ext cx="644525" cy="261610"/>
            </a:xfrm>
            <a:prstGeom prst="rect">
              <a:avLst/>
            </a:prstGeom>
            <a:noFill/>
          </p:spPr>
          <p:txBody>
            <a:bodyPr wrap="square" rtlCol="0">
              <a:spAutoFit/>
            </a:bodyPr>
            <a:lstStyle/>
            <a:p>
              <a:r>
                <a:rPr lang="en-US" sz="1050" b="1" dirty="0">
                  <a:latin typeface="Helvetica" pitchFamily="34" charset="0"/>
                  <a:cs typeface="Helvetica" pitchFamily="34" charset="0"/>
                </a:rPr>
                <a:t>Play</a:t>
              </a:r>
              <a:endParaRPr lang="en-US" sz="1050" b="1" dirty="0">
                <a:latin typeface="Helvetica" pitchFamily="34" charset="0"/>
                <a:cs typeface="Helvetica"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250"/>
                                        <p:tgtEl>
                                          <p:spTgt spid="14"/>
                                        </p:tgtEl>
                                      </p:cBhvr>
                                    </p:animEffect>
                                  </p:childTnLst>
                                </p:cTn>
                              </p:par>
                            </p:childTnLst>
                          </p:cTn>
                        </p:par>
                        <p:par>
                          <p:cTn id="8" fill="hold">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319405" y="753745"/>
            <a:ext cx="10234930" cy="1062990"/>
          </a:xfrm>
          <a:prstGeom prst="rect">
            <a:avLst/>
          </a:prstGeom>
          <a:noFill/>
        </p:spPr>
        <p:txBody>
          <a:bodyPr wrap="square" lIns="0" tIns="0" rIns="0" bIns="0" rtlCol="0" anchor="ctr" anchorCtr="0">
            <a:noAutofit/>
          </a:bodyPr>
          <a:lstStyle/>
          <a:p>
            <a:r>
              <a:rPr lang="en-US" sz="3200" b="1" dirty="0">
                <a:solidFill>
                  <a:schemeClr val="bg1"/>
                </a:solidFill>
                <a:latin typeface="Netflix Sans" panose="020B0603020202020204" charset="0"/>
                <a:cs typeface="Netflix Sans" panose="020B0603020202020204" charset="0"/>
              </a:rPr>
              <a:t>Content Based Filtering:</a:t>
            </a:r>
            <a:endParaRPr lang="en-US" sz="3200" b="1" dirty="0">
              <a:solidFill>
                <a:schemeClr val="bg1"/>
              </a:solidFill>
              <a:latin typeface="Netflix Sans" panose="020B0603020202020204" charset="0"/>
              <a:cs typeface="Netflix Sans" panose="020B0603020202020204" charset="0"/>
            </a:endParaRPr>
          </a:p>
        </p:txBody>
      </p:sp>
      <p:sp>
        <p:nvSpPr>
          <p:cNvPr id="28" name="TextBox 47"/>
          <p:cNvSpPr txBox="1"/>
          <p:nvPr/>
        </p:nvSpPr>
        <p:spPr>
          <a:xfrm>
            <a:off x="319405" y="2490470"/>
            <a:ext cx="11299190" cy="3325495"/>
          </a:xfrm>
          <a:prstGeom prst="rect">
            <a:avLst/>
          </a:prstGeom>
          <a:noFill/>
        </p:spPr>
        <p:txBody>
          <a:bodyPr wrap="square" rtlCol="0">
            <a:noAutofit/>
          </a:bodyPr>
          <a:lstStyle/>
          <a:p>
            <a:r>
              <a:rPr lang="en-NZ" altLang="en-PH" sz="2400" b="1" i="0" dirty="0">
                <a:solidFill>
                  <a:schemeClr val="bg1"/>
                </a:solidFill>
                <a:effectLst/>
                <a:latin typeface="Netflix Sans" panose="020B0603020202020204" charset="0"/>
                <a:cs typeface="Netflix Sans" panose="020B0603020202020204" charset="0"/>
              </a:rPr>
              <a:t>1)</a:t>
            </a:r>
            <a:r>
              <a:rPr lang="en-PH" sz="2400" b="1" i="0" dirty="0">
                <a:solidFill>
                  <a:schemeClr val="bg1"/>
                </a:solidFill>
                <a:effectLst/>
                <a:latin typeface="Netflix Sans" panose="020B0603020202020204" charset="0"/>
                <a:cs typeface="Netflix Sans" panose="020B0603020202020204" charset="0"/>
              </a:rPr>
              <a:t>Plot description based Recommender: -</a:t>
            </a:r>
            <a:endParaRPr lang="en-PH" sz="2400" b="1"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a:p>
            <a:r>
              <a:rPr lang="en-NZ" altLang="en-PH" sz="2400" b="1" i="0" dirty="0">
                <a:solidFill>
                  <a:schemeClr val="bg1"/>
                </a:solidFill>
                <a:effectLst/>
                <a:latin typeface="Netflix Sans" panose="020B0603020202020204" charset="0"/>
                <a:cs typeface="Netflix Sans" panose="020B0603020202020204" charset="0"/>
              </a:rPr>
              <a:t>2)</a:t>
            </a:r>
            <a:r>
              <a:rPr lang="en-PH" sz="2400" b="1" i="0" dirty="0">
                <a:solidFill>
                  <a:schemeClr val="bg1"/>
                </a:solidFill>
                <a:effectLst/>
                <a:latin typeface="Netflix Sans" panose="020B0603020202020204" charset="0"/>
                <a:cs typeface="Netflix Sans" panose="020B0603020202020204" charset="0"/>
              </a:rPr>
              <a:t>Credits, Genres and Keywords Based Recommender:-</a:t>
            </a:r>
            <a:endParaRPr lang="en-PH" sz="2400" b="1"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39"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16706" b="16706"/>
          <a:stretch>
            <a:fillRect/>
          </a:stretch>
        </p:blipFill>
        <p:spPr>
          <a:xfrm flipH="1">
            <a:off x="0" y="1040872"/>
            <a:ext cx="12192000" cy="5419725"/>
          </a:xfrm>
        </p:spPr>
      </p:pic>
      <p:sp>
        <p:nvSpPr>
          <p:cNvPr id="41" name="Bottom Gradient"/>
          <p:cNvSpPr/>
          <p:nvPr/>
        </p:nvSpPr>
        <p:spPr>
          <a:xfrm rot="5400000">
            <a:off x="3368785" y="-2356726"/>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10" name="Grupo 9"/>
          <p:cNvGrpSpPr/>
          <p:nvPr/>
        </p:nvGrpSpPr>
        <p:grpSpPr>
          <a:xfrm>
            <a:off x="481996" y="2050742"/>
            <a:ext cx="7743825" cy="3561425"/>
            <a:chOff x="481996" y="2050742"/>
            <a:chExt cx="7743825" cy="3561425"/>
          </a:xfrm>
        </p:grpSpPr>
        <p:grpSp>
          <p:nvGrpSpPr>
            <p:cNvPr id="14" name="Grupo 13"/>
            <p:cNvGrpSpPr/>
            <p:nvPr/>
          </p:nvGrpSpPr>
          <p:grpSpPr>
            <a:xfrm>
              <a:off x="481996" y="2050742"/>
              <a:ext cx="7743825" cy="3561425"/>
              <a:chOff x="481996" y="2050742"/>
              <a:chExt cx="7743825" cy="3561425"/>
            </a:xfrm>
          </p:grpSpPr>
          <p:grpSp>
            <p:nvGrpSpPr>
              <p:cNvPr id="6" name="Grupo 5"/>
              <p:cNvGrpSpPr/>
              <p:nvPr/>
            </p:nvGrpSpPr>
            <p:grpSpPr>
              <a:xfrm>
                <a:off x="481996" y="2050742"/>
                <a:ext cx="7743825" cy="2693052"/>
                <a:chOff x="402097" y="2379216"/>
                <a:chExt cx="7743825" cy="2693052"/>
              </a:xfrm>
            </p:grpSpPr>
            <p:sp>
              <p:nvSpPr>
                <p:cNvPr id="12" name="TextBox 3"/>
                <p:cNvSpPr txBox="1"/>
                <p:nvPr/>
              </p:nvSpPr>
              <p:spPr>
                <a:xfrm>
                  <a:off x="427853" y="2837104"/>
                  <a:ext cx="7691978" cy="1133155"/>
                </a:xfrm>
                <a:prstGeom prst="rect">
                  <a:avLst/>
                </a:prstGeom>
                <a:noFill/>
              </p:spPr>
              <p:txBody>
                <a:bodyPr wrap="square" lIns="0" tIns="0" rIns="0" bIns="0" rtlCol="0" anchor="ctr" anchorCtr="0">
                  <a:noAutofit/>
                </a:bodyPr>
                <a:lstStyle/>
                <a:p>
                  <a:r>
                    <a:rPr lang="en-US" sz="3600" b="1" dirty="0">
                      <a:solidFill>
                        <a:schemeClr val="bg1"/>
                      </a:solidFill>
                      <a:latin typeface="Netflix Sans Med" panose="020B0703020202020204" charset="0"/>
                      <a:cs typeface="Netflix Sans Med" panose="020B0703020202020204" charset="0"/>
                    </a:rPr>
                    <a:t>Collaborative Filtering</a:t>
                  </a:r>
                  <a:endParaRPr lang="en-US" sz="3600" b="1" dirty="0">
                    <a:solidFill>
                      <a:schemeClr val="bg1"/>
                    </a:solidFill>
                    <a:latin typeface="Netflix Sans Med" panose="020B0703020202020204" charset="0"/>
                    <a:cs typeface="Netflix Sans Med" panose="020B0703020202020204" charset="0"/>
                  </a:endParaRPr>
                </a:p>
              </p:txBody>
            </p:sp>
            <p:sp>
              <p:nvSpPr>
                <p:cNvPr id="28" name="TextBox 47"/>
                <p:cNvSpPr txBox="1"/>
                <p:nvPr/>
              </p:nvSpPr>
              <p:spPr>
                <a:xfrm>
                  <a:off x="402097" y="4242323"/>
                  <a:ext cx="7743825" cy="829945"/>
                </a:xfrm>
                <a:prstGeom prst="rect">
                  <a:avLst/>
                </a:prstGeom>
                <a:noFill/>
              </p:spPr>
              <p:txBody>
                <a:bodyPr wrap="square" rtlCol="0">
                  <a:spAutoFit/>
                </a:bodyPr>
                <a:lstStyle/>
                <a:p>
                  <a:r>
                    <a:rPr lang="en-PH" sz="1200" i="0" dirty="0">
                      <a:solidFill>
                        <a:schemeClr val="bg1"/>
                      </a:solidFill>
                      <a:effectLst/>
                      <a:latin typeface="Netflix Sans" panose="020B0603020202020204" charset="0"/>
                      <a:cs typeface="Netflix Sans" panose="020B0603020202020204" charset="0"/>
                    </a:rPr>
                    <a:t>Our movie recommendation system has some serious drawbacks. It can only suggest movies that are similar to a specific one, which means it can't account for different tastes and recommend across different types of movies.</a:t>
                  </a:r>
                  <a:endParaRPr lang="en-PH" sz="1200" i="0" dirty="0">
                    <a:solidFill>
                      <a:schemeClr val="bg1"/>
                    </a:solidFill>
                    <a:effectLst/>
                    <a:latin typeface="Netflix Sans" panose="020B0603020202020204" charset="0"/>
                    <a:cs typeface="Netflix Sans" panose="020B0603020202020204" charset="0"/>
                  </a:endParaRPr>
                </a:p>
                <a:p>
                  <a:endParaRPr lang="en-PH" sz="1200" i="0" dirty="0">
                    <a:solidFill>
                      <a:schemeClr val="bg1"/>
                    </a:solidFill>
                    <a:effectLst/>
                    <a:latin typeface="Netflix Sans" panose="020B0603020202020204" charset="0"/>
                    <a:cs typeface="Netflix Sans" panose="020B0603020202020204" charset="0"/>
                  </a:endParaRPr>
                </a:p>
              </p:txBody>
            </p:sp>
            <p:grpSp>
              <p:nvGrpSpPr>
                <p:cNvPr id="21" name="Grupo 20"/>
                <p:cNvGrpSpPr/>
                <p:nvPr/>
              </p:nvGrpSpPr>
              <p:grpSpPr>
                <a:xfrm>
                  <a:off x="516062" y="2379216"/>
                  <a:ext cx="300259" cy="406668"/>
                  <a:chOff x="4333460" y="1249016"/>
                  <a:chExt cx="3219131" cy="4359967"/>
                </a:xfrm>
              </p:grpSpPr>
              <p:sp>
                <p:nvSpPr>
                  <p:cNvPr id="22" name="Rectangle 1"/>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3"/>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
                <p:cNvSpPr txBox="1"/>
                <p:nvPr/>
              </p:nvSpPr>
              <p:spPr>
                <a:xfrm>
                  <a:off x="947475" y="2472658"/>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3" name="CuadroTexto 2"/>
                <p:cNvSpPr txBox="1"/>
                <p:nvPr/>
              </p:nvSpPr>
              <p:spPr>
                <a:xfrm>
                  <a:off x="417251" y="3879542"/>
                  <a:ext cx="1455937" cy="368300"/>
                </a:xfrm>
                <a:prstGeom prst="rect">
                  <a:avLst/>
                </a:prstGeom>
                <a:noFill/>
              </p:spPr>
              <p:txBody>
                <a:bodyPr wrap="square" rtlCol="0">
                  <a:spAutoFit/>
                </a:bodyPr>
                <a:lstStyle/>
                <a:p>
                  <a:r>
                    <a:rPr lang="en-US" dirty="0">
                      <a:solidFill>
                        <a:schemeClr val="accent6"/>
                      </a:solidFill>
                    </a:rPr>
                    <a:t>9</a:t>
                  </a:r>
                  <a:r>
                    <a:rPr lang="en-GB" altLang="en-US" dirty="0">
                      <a:solidFill>
                        <a:schemeClr val="accent6"/>
                      </a:solidFill>
                    </a:rPr>
                    <a:t>1</a:t>
                  </a:r>
                  <a:r>
                    <a:rPr lang="en-US" dirty="0">
                      <a:solidFill>
                        <a:schemeClr val="accent6"/>
                      </a:solidFill>
                    </a:rPr>
                    <a:t>% for you</a:t>
                  </a:r>
                  <a:endParaRPr lang="en-US" dirty="0">
                    <a:solidFill>
                      <a:schemeClr val="accent6"/>
                    </a:solidFill>
                  </a:endParaRPr>
                </a:p>
              </p:txBody>
            </p:sp>
            <p:sp>
              <p:nvSpPr>
                <p:cNvPr id="4" name="Rectángulo 3"/>
                <p:cNvSpPr/>
                <p:nvPr/>
              </p:nvSpPr>
              <p:spPr>
                <a:xfrm>
                  <a:off x="1695636" y="3941685"/>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endParaRPr lang="en-US" sz="1400" dirty="0"/>
                </a:p>
              </p:txBody>
            </p:sp>
            <p:sp>
              <p:nvSpPr>
                <p:cNvPr id="33" name="CuadroTexto 32"/>
                <p:cNvSpPr txBox="1"/>
                <p:nvPr/>
              </p:nvSpPr>
              <p:spPr>
                <a:xfrm>
                  <a:off x="2220897" y="3898777"/>
                  <a:ext cx="1455937" cy="369332"/>
                </a:xfrm>
                <a:prstGeom prst="rect">
                  <a:avLst/>
                </a:prstGeom>
                <a:noFill/>
              </p:spPr>
              <p:txBody>
                <a:bodyPr wrap="square" rtlCol="0">
                  <a:spAutoFit/>
                </a:bodyPr>
                <a:lstStyle/>
                <a:p>
                  <a:r>
                    <a:rPr lang="en-US" dirty="0">
                      <a:solidFill>
                        <a:schemeClr val="bg1"/>
                      </a:solidFill>
                    </a:rPr>
                    <a:t>2022</a:t>
                  </a:r>
                  <a:endParaRPr lang="en-US" dirty="0">
                    <a:solidFill>
                      <a:schemeClr val="bg1"/>
                    </a:solidFill>
                  </a:endParaRPr>
                </a:p>
              </p:txBody>
            </p:sp>
          </p:grpSp>
          <p:sp>
            <p:nvSpPr>
              <p:cNvPr id="7" name="Rectángulo redondeado 6"/>
              <p:cNvSpPr/>
              <p:nvPr/>
            </p:nvSpPr>
            <p:spPr>
              <a:xfrm>
                <a:off x="497151" y="5318125"/>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itchFamily="34" charset="0"/>
                  <a:cs typeface="Helvetica" pitchFamily="34" charset="0"/>
                </a:endParaRPr>
              </a:p>
            </p:txBody>
          </p:sp>
          <p:sp>
            <p:nvSpPr>
              <p:cNvPr id="8" name="Elipse 7"/>
              <p:cNvSpPr/>
              <p:nvPr/>
            </p:nvSpPr>
            <p:spPr>
              <a:xfrm>
                <a:off x="1843781" y="5202314"/>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t>
                </a:r>
                <a:endParaRPr lang="en-US" sz="2400" dirty="0"/>
              </a:p>
            </p:txBody>
          </p:sp>
          <p:sp>
            <p:nvSpPr>
              <p:cNvPr id="34" name="Elipse 33"/>
              <p:cNvSpPr/>
              <p:nvPr/>
            </p:nvSpPr>
            <p:spPr>
              <a:xfrm>
                <a:off x="2350640" y="5203794"/>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0834" y="5264459"/>
                <a:ext cx="257161" cy="257161"/>
              </a:xfrm>
              <a:prstGeom prst="rect">
                <a:avLst/>
              </a:prstGeom>
            </p:spPr>
          </p:pic>
        </p:grpSp>
        <p:sp>
          <p:nvSpPr>
            <p:cNvPr id="31" name="Freeform 7"/>
            <p:cNvSpPr/>
            <p:nvPr/>
          </p:nvSpPr>
          <p:spPr bwMode="auto">
            <a:xfrm>
              <a:off x="628651" y="535303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 name="CuadroTexto 1"/>
            <p:cNvSpPr txBox="1"/>
            <p:nvPr/>
          </p:nvSpPr>
          <p:spPr>
            <a:xfrm>
              <a:off x="708025" y="5314950"/>
              <a:ext cx="644525" cy="261610"/>
            </a:xfrm>
            <a:prstGeom prst="rect">
              <a:avLst/>
            </a:prstGeom>
            <a:noFill/>
          </p:spPr>
          <p:txBody>
            <a:bodyPr wrap="square" rtlCol="0">
              <a:spAutoFit/>
            </a:bodyPr>
            <a:lstStyle/>
            <a:p>
              <a:r>
                <a:rPr lang="en-US" sz="1050" b="1" dirty="0">
                  <a:latin typeface="Helvetica" pitchFamily="34" charset="0"/>
                  <a:cs typeface="Helvetica" pitchFamily="34" charset="0"/>
                </a:rPr>
                <a:t>Play</a:t>
              </a:r>
              <a:endParaRPr lang="en-US" sz="1050" b="1" dirty="0">
                <a:latin typeface="Helvetica" pitchFamily="34" charset="0"/>
                <a:cs typeface="Helvetica" pitchFamily="34" charset="0"/>
              </a:endParaRPr>
            </a:p>
          </p:txBody>
        </p:sp>
      </p:grpSp>
      <p:grpSp>
        <p:nvGrpSpPr>
          <p:cNvPr id="40" name="Grupo 39"/>
          <p:cNvGrpSpPr/>
          <p:nvPr/>
        </p:nvGrpSpPr>
        <p:grpSpPr>
          <a:xfrm>
            <a:off x="10406955" y="294187"/>
            <a:ext cx="1370708" cy="372563"/>
            <a:chOff x="10406955" y="294187"/>
            <a:chExt cx="1370708" cy="372563"/>
          </a:xfrm>
        </p:grpSpPr>
        <p:pic>
          <p:nvPicPr>
            <p:cNvPr id="42" name="Picture 2" descr="Netflix smileu profile icon&quot; by Norbert-Sloth | Redbubble"/>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3" name="Triángulo isósceles 42"/>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5"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6" name="Elipse 45"/>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9" name="Picture 8" descr="Screenshot 2024-02-09 002915"/>
          <p:cNvPicPr>
            <a:picLocks noChangeAspect="1"/>
          </p:cNvPicPr>
          <p:nvPr/>
        </p:nvPicPr>
        <p:blipFill>
          <a:blip r:embed="rId4"/>
          <a:stretch>
            <a:fillRect/>
          </a:stretch>
        </p:blipFill>
        <p:spPr>
          <a:xfrm>
            <a:off x="8284210" y="2457450"/>
            <a:ext cx="3784600" cy="3249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319405" y="753745"/>
            <a:ext cx="10234930" cy="1062990"/>
          </a:xfrm>
          <a:prstGeom prst="rect">
            <a:avLst/>
          </a:prstGeom>
          <a:noFill/>
        </p:spPr>
        <p:txBody>
          <a:bodyPr wrap="square" lIns="0" tIns="0" rIns="0" bIns="0" rtlCol="0" anchor="ctr" anchorCtr="0">
            <a:noAutofit/>
          </a:bodyPr>
          <a:lstStyle/>
          <a:p>
            <a:r>
              <a:rPr lang="en-US" sz="3200" b="1" dirty="0">
                <a:solidFill>
                  <a:schemeClr val="bg1"/>
                </a:solidFill>
                <a:latin typeface="Netflix Sans" panose="020B0603020202020204" charset="0"/>
                <a:cs typeface="Netflix Sans" panose="020B0603020202020204" charset="0"/>
              </a:rPr>
              <a:t>Collaborative Filtering:</a:t>
            </a:r>
            <a:endParaRPr lang="en-US" sz="3200" b="1" dirty="0">
              <a:solidFill>
                <a:schemeClr val="bg1"/>
              </a:solidFill>
              <a:latin typeface="Netflix Sans" panose="020B0603020202020204" charset="0"/>
              <a:cs typeface="Netflix Sans" panose="020B0603020202020204" charset="0"/>
            </a:endParaRPr>
          </a:p>
        </p:txBody>
      </p:sp>
      <p:sp>
        <p:nvSpPr>
          <p:cNvPr id="28" name="TextBox 47"/>
          <p:cNvSpPr txBox="1"/>
          <p:nvPr/>
        </p:nvSpPr>
        <p:spPr>
          <a:xfrm>
            <a:off x="319405" y="1918970"/>
            <a:ext cx="6890385" cy="3325495"/>
          </a:xfrm>
          <a:prstGeom prst="rect">
            <a:avLst/>
          </a:prstGeom>
          <a:noFill/>
        </p:spPr>
        <p:txBody>
          <a:bodyPr wrap="square" rtlCol="0">
            <a:noAutofit/>
          </a:bodyPr>
          <a:lstStyle/>
          <a:p>
            <a:r>
              <a:rPr lang="en-PH" sz="2400" b="1" i="0" dirty="0">
                <a:solidFill>
                  <a:schemeClr val="bg1"/>
                </a:solidFill>
                <a:effectLst/>
                <a:latin typeface="Netflix Sans" panose="020B0603020202020204" charset="0"/>
                <a:cs typeface="Netflix Sans" panose="020B0603020202020204" charset="0"/>
              </a:rPr>
              <a:t>User-based filtering: -</a:t>
            </a:r>
            <a:endParaRPr lang="en-PH" sz="2400" b="1"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a:p>
            <a:r>
              <a:rPr lang="en-PH" i="0" dirty="0">
                <a:solidFill>
                  <a:schemeClr val="bg1"/>
                </a:solidFill>
                <a:effectLst/>
                <a:latin typeface="Netflix Sans" panose="020B0603020202020204" charset="0"/>
                <a:cs typeface="Netflix Sans" panose="020B0603020202020204" charset="0"/>
              </a:rPr>
              <a:t>These systems suggest movies based on what similar users liked</a:t>
            </a:r>
            <a:r>
              <a:rPr lang="en-GB" altLang="en-PH" i="0" dirty="0">
                <a:solidFill>
                  <a:schemeClr val="bg1"/>
                </a:solidFill>
                <a:effectLst/>
                <a:latin typeface="Netflix Sans" panose="020B0603020202020204" charset="0"/>
                <a:cs typeface="Netflix Sans" panose="020B0603020202020204" charset="0"/>
              </a:rPr>
              <a:t>.</a:t>
            </a:r>
            <a:r>
              <a:rPr lang="en-PH" i="0" dirty="0">
                <a:solidFill>
                  <a:schemeClr val="bg1"/>
                </a:solidFill>
                <a:effectLst/>
                <a:latin typeface="Netflix Sans" panose="020B0603020202020204" charset="0"/>
                <a:cs typeface="Netflix Sans" panose="020B0603020202020204" charset="0"/>
              </a:rPr>
              <a:t> </a:t>
            </a:r>
            <a:endParaRPr lang="en-PH"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a:p>
            <a:r>
              <a:rPr lang="en-PH" sz="2400" b="1" i="0" dirty="0">
                <a:solidFill>
                  <a:schemeClr val="bg1"/>
                </a:solidFill>
                <a:effectLst/>
                <a:latin typeface="Netflix Sans" panose="020B0603020202020204" charset="0"/>
                <a:cs typeface="Netflix Sans" panose="020B0603020202020204" charset="0"/>
              </a:rPr>
              <a:t>Item Based Collaborative Filtering:-</a:t>
            </a:r>
            <a:endParaRPr lang="en-PH" sz="2400" b="1"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a:p>
            <a:r>
              <a:rPr lang="en-PH" i="0" dirty="0">
                <a:solidFill>
                  <a:schemeClr val="bg1"/>
                </a:solidFill>
                <a:effectLst/>
                <a:latin typeface="Netflix Sans" panose="020B0603020202020204" charset="0"/>
                <a:cs typeface="Netflix Sans" panose="020B0603020202020204" charset="0"/>
              </a:rPr>
              <a:t>Instead of comparing users' preferences, item-based CF suggests items based on how similar they are to items the target user has rated</a:t>
            </a:r>
            <a:endParaRPr lang="en-PH" i="0" dirty="0">
              <a:solidFill>
                <a:schemeClr val="bg1"/>
              </a:solidFill>
              <a:effectLst/>
              <a:latin typeface="Netflix Sans" panose="020B0603020202020204" charset="0"/>
              <a:cs typeface="Netflix Sans" panose="020B060302020202020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39"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r="49701"/>
          <a:stretch>
            <a:fillRect/>
          </a:stretch>
        </p:blipFill>
        <p:spPr>
          <a:xfrm>
            <a:off x="7358380" y="832485"/>
            <a:ext cx="4419600" cy="4807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
          <p:cNvSpPr txBox="1"/>
          <p:nvPr/>
        </p:nvSpPr>
        <p:spPr>
          <a:xfrm>
            <a:off x="1777259" y="1221367"/>
            <a:ext cx="7691978" cy="1133155"/>
          </a:xfrm>
          <a:prstGeom prst="rect">
            <a:avLst/>
          </a:prstGeom>
          <a:noFill/>
        </p:spPr>
        <p:txBody>
          <a:bodyPr wrap="square" lIns="0" tIns="0" rIns="0" bIns="0" rtlCol="0" anchor="ctr" anchorCtr="0">
            <a:noAutofit/>
          </a:bodyPr>
          <a:lstStyle/>
          <a:p>
            <a:pPr algn="ctr"/>
            <a:r>
              <a:rPr lang="en-US" sz="3600" b="1" dirty="0">
                <a:solidFill>
                  <a:srgbClr val="CC0000"/>
                </a:solidFill>
                <a:latin typeface="Netflix Sans Med" panose="020B0703020202020204" charset="0"/>
                <a:cs typeface="Netflix Sans Med" panose="020B0703020202020204" charset="0"/>
              </a:rPr>
              <a:t>Single Value Decomposition</a:t>
            </a:r>
            <a:endParaRPr lang="en-US" sz="3600" b="1" dirty="0">
              <a:solidFill>
                <a:srgbClr val="CC0000"/>
              </a:solidFill>
              <a:latin typeface="Netflix Sans Med" panose="020B0703020202020204" charset="0"/>
              <a:cs typeface="Netflix Sans Med" panose="020B070302020202020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
        <p:nvSpPr>
          <p:cNvPr id="3" name="Text Box 2"/>
          <p:cNvSpPr txBox="1"/>
          <p:nvPr/>
        </p:nvSpPr>
        <p:spPr>
          <a:xfrm>
            <a:off x="713740" y="2658110"/>
            <a:ext cx="4819015" cy="3623310"/>
          </a:xfrm>
          <a:prstGeom prst="rect">
            <a:avLst/>
          </a:prstGeom>
          <a:noFill/>
        </p:spPr>
        <p:txBody>
          <a:bodyPr wrap="square" rtlCol="0">
            <a:noAutofit/>
          </a:bodyPr>
          <a:p>
            <a:r>
              <a:rPr lang="en-US">
                <a:solidFill>
                  <a:schemeClr val="bg1"/>
                </a:solidFill>
                <a:latin typeface="Netflix Sans" panose="020B0603020202020204" charset="0"/>
                <a:cs typeface="Netflix Sans" panose="020B0603020202020204" charset="0"/>
              </a:rPr>
              <a:t>This method employs a latent factor model to capture the similarity between users and items. Essentially, it transforms the recommendation task into an optimization problem, aiming to predict item ratings for users accurately.</a:t>
            </a:r>
            <a:endParaRPr lang="en-US">
              <a:solidFill>
                <a:schemeClr val="bg1"/>
              </a:solidFill>
              <a:latin typeface="Netflix Sans" panose="020B0603020202020204" charset="0"/>
              <a:cs typeface="Netflix Sans" panose="020B0603020202020204" charset="0"/>
            </a:endParaRPr>
          </a:p>
        </p:txBody>
      </p:sp>
      <p:pic>
        <p:nvPicPr>
          <p:cNvPr id="4" name="Picture 3" descr="Screenshot 2024-02-09 004937"/>
          <p:cNvPicPr>
            <a:picLocks noChangeAspect="1"/>
          </p:cNvPicPr>
          <p:nvPr/>
        </p:nvPicPr>
        <p:blipFill>
          <a:blip r:embed="rId2"/>
          <a:stretch>
            <a:fillRect/>
          </a:stretch>
        </p:blipFill>
        <p:spPr>
          <a:xfrm>
            <a:off x="5759450" y="2240280"/>
            <a:ext cx="6018530" cy="4041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
          <p:cNvSpPr txBox="1"/>
          <p:nvPr/>
        </p:nvSpPr>
        <p:spPr>
          <a:xfrm>
            <a:off x="1777259" y="919742"/>
            <a:ext cx="7691978" cy="1133155"/>
          </a:xfrm>
          <a:prstGeom prst="rect">
            <a:avLst/>
          </a:prstGeom>
          <a:noFill/>
        </p:spPr>
        <p:txBody>
          <a:bodyPr wrap="square" lIns="0" tIns="0" rIns="0" bIns="0" rtlCol="0" anchor="ctr" anchorCtr="0">
            <a:noAutofit/>
          </a:bodyPr>
          <a:lstStyle/>
          <a:p>
            <a:pPr algn="ctr"/>
            <a:r>
              <a:rPr lang="en-US" sz="3600" b="1" dirty="0">
                <a:solidFill>
                  <a:srgbClr val="CC0000"/>
                </a:solidFill>
                <a:latin typeface="Netflix Sans Med" panose="020B0703020202020204" charset="0"/>
                <a:cs typeface="Netflix Sans Med" panose="020B0703020202020204" charset="0"/>
              </a:rPr>
              <a:t>Single Value Decomposition</a:t>
            </a:r>
            <a:r>
              <a:rPr lang="en-NZ" altLang="en-US" sz="3600" b="1" dirty="0">
                <a:solidFill>
                  <a:srgbClr val="CC0000"/>
                </a:solidFill>
                <a:latin typeface="Netflix Sans Med" panose="020B0703020202020204" charset="0"/>
                <a:cs typeface="Netflix Sans Med" panose="020B0703020202020204" charset="0"/>
              </a:rPr>
              <a:t>: Accuracy </a:t>
            </a:r>
            <a:endParaRPr lang="en-NZ" altLang="en-US" sz="3600" b="1" dirty="0">
              <a:solidFill>
                <a:srgbClr val="CC0000"/>
              </a:solidFill>
              <a:latin typeface="Netflix Sans Med" panose="020B0703020202020204" charset="0"/>
              <a:cs typeface="Netflix Sans Med" panose="020B070302020202020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2" name="Picture 1" descr="Screenshot 2024-02-09 010035"/>
          <p:cNvPicPr>
            <a:picLocks noChangeAspect="1"/>
          </p:cNvPicPr>
          <p:nvPr/>
        </p:nvPicPr>
        <p:blipFill>
          <a:blip r:embed="rId2"/>
          <a:stretch>
            <a:fillRect/>
          </a:stretch>
        </p:blipFill>
        <p:spPr>
          <a:xfrm>
            <a:off x="4221480" y="2127250"/>
            <a:ext cx="3352800" cy="3619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
          <p:cNvSpPr txBox="1"/>
          <p:nvPr/>
        </p:nvSpPr>
        <p:spPr>
          <a:xfrm>
            <a:off x="1777259" y="1221367"/>
            <a:ext cx="7691978" cy="1133155"/>
          </a:xfrm>
          <a:prstGeom prst="rect">
            <a:avLst/>
          </a:prstGeom>
          <a:noFill/>
        </p:spPr>
        <p:txBody>
          <a:bodyPr wrap="square" lIns="0" tIns="0" rIns="0" bIns="0" rtlCol="0" anchor="ctr" anchorCtr="0">
            <a:noAutofit/>
          </a:bodyPr>
          <a:lstStyle/>
          <a:p>
            <a:pPr algn="ctr"/>
            <a:r>
              <a:rPr lang="en-US" sz="3600" b="1" dirty="0">
                <a:solidFill>
                  <a:srgbClr val="CC0000"/>
                </a:solidFill>
                <a:latin typeface="Netflix Sans Med" panose="020B0703020202020204" charset="0"/>
                <a:cs typeface="Netflix Sans Med" panose="020B0703020202020204" charset="0"/>
              </a:rPr>
              <a:t>Single Value Decomposition</a:t>
            </a:r>
            <a:r>
              <a:rPr lang="en-NZ" altLang="en-US" sz="3600" b="1" dirty="0">
                <a:solidFill>
                  <a:srgbClr val="CC0000"/>
                </a:solidFill>
                <a:latin typeface="Netflix Sans Med" panose="020B0703020202020204" charset="0"/>
                <a:cs typeface="Netflix Sans Med" panose="020B0703020202020204" charset="0"/>
              </a:rPr>
              <a:t>++ </a:t>
            </a:r>
            <a:endParaRPr lang="en-NZ" altLang="en-US" sz="3600" b="1" dirty="0">
              <a:solidFill>
                <a:srgbClr val="CC0000"/>
              </a:solidFill>
              <a:latin typeface="Netflix Sans Med" panose="020B0703020202020204" charset="0"/>
              <a:cs typeface="Netflix Sans Med" panose="020B070302020202020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
        <p:nvSpPr>
          <p:cNvPr id="3" name="Text Box 2"/>
          <p:cNvSpPr txBox="1"/>
          <p:nvPr/>
        </p:nvSpPr>
        <p:spPr>
          <a:xfrm>
            <a:off x="2548255" y="2247900"/>
            <a:ext cx="6149975" cy="3623310"/>
          </a:xfrm>
          <a:prstGeom prst="rect">
            <a:avLst/>
          </a:prstGeom>
          <a:noFill/>
        </p:spPr>
        <p:txBody>
          <a:bodyPr wrap="square" rtlCol="0">
            <a:noAutofit/>
          </a:bodyPr>
          <a:p>
            <a:pPr algn="ctr"/>
            <a:r>
              <a:rPr sz="1600">
                <a:solidFill>
                  <a:schemeClr val="bg1"/>
                </a:solidFill>
                <a:latin typeface="Netflix Sans" panose="020B0603020202020204" charset="0"/>
                <a:cs typeface="Netflix Sans" panose="020B0603020202020204" charset="0"/>
              </a:rPr>
              <a:t>SVD++ is an extension of the traditional Singular Value Decomposition (SVD) algorithm.</a:t>
            </a:r>
            <a:endParaRPr sz="1600">
              <a:solidFill>
                <a:schemeClr val="bg1"/>
              </a:solidFill>
              <a:latin typeface="Netflix Sans" panose="020B0603020202020204" charset="0"/>
              <a:cs typeface="Netflix Sans" panose="020B0603020202020204" charset="0"/>
            </a:endParaRPr>
          </a:p>
          <a:p>
            <a:pPr algn="ctr"/>
            <a:endParaRPr sz="1600">
              <a:solidFill>
                <a:schemeClr val="bg1"/>
              </a:solidFill>
              <a:latin typeface="Netflix Sans" panose="020B0603020202020204" charset="0"/>
              <a:cs typeface="Netflix Sans" panose="020B0603020202020204" charset="0"/>
            </a:endParaRPr>
          </a:p>
          <a:p>
            <a:pPr algn="ctr"/>
            <a:r>
              <a:rPr sz="1600">
                <a:solidFill>
                  <a:schemeClr val="bg1"/>
                </a:solidFill>
                <a:latin typeface="Netflix Sans" panose="020B0603020202020204" charset="0"/>
                <a:cs typeface="Netflix Sans" panose="020B0603020202020204" charset="0"/>
              </a:rPr>
              <a:t>It enhances SVD by incorporating implicit feedback, such as the implicit ratings derived from user interactions (e.g., clicks, views, purchases) in addition to explicit ratings.</a:t>
            </a:r>
            <a:endParaRPr sz="1600">
              <a:solidFill>
                <a:schemeClr val="bg1"/>
              </a:solidFill>
              <a:latin typeface="Netflix Sans" panose="020B0603020202020204" charset="0"/>
              <a:cs typeface="Netflix Sans" panose="020B0603020202020204" charset="0"/>
            </a:endParaRPr>
          </a:p>
          <a:p>
            <a:pPr algn="ctr"/>
            <a:endParaRPr sz="1600">
              <a:solidFill>
                <a:schemeClr val="bg1"/>
              </a:solidFill>
              <a:latin typeface="Netflix Sans" panose="020B0603020202020204" charset="0"/>
              <a:cs typeface="Netflix Sans" panose="020B0603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96290" y="288290"/>
            <a:ext cx="10342245" cy="1568450"/>
          </a:xfrm>
          <a:prstGeom prst="rect">
            <a:avLst/>
          </a:prstGeom>
          <a:noFill/>
        </p:spPr>
        <p:txBody>
          <a:bodyPr wrap="square" rtlCol="0">
            <a:spAutoFit/>
          </a:bodyPr>
          <a:p>
            <a:pPr algn="ctr"/>
            <a:r>
              <a:rPr lang="en-GB" altLang="en-US" sz="4800" dirty="0">
                <a:solidFill>
                  <a:srgbClr val="FF0000"/>
                </a:solidFill>
                <a:latin typeface="Netflix Sans Med" panose="020B0703020202020204" charset="0"/>
                <a:cs typeface="Netflix Sans Med" panose="020B0703020202020204" charset="0"/>
                <a:sym typeface="+mn-ea"/>
              </a:rPr>
              <a:t>Movie Recommendation System</a:t>
            </a:r>
            <a:endParaRPr lang="en-GB" altLang="en-US" sz="4800" dirty="0">
              <a:solidFill>
                <a:srgbClr val="FF0000"/>
              </a:solidFill>
              <a:latin typeface="Netflix Sans Med" panose="020B0703020202020204" charset="0"/>
              <a:cs typeface="Netflix Sans Med" panose="020B0703020202020204" charset="0"/>
            </a:endParaRPr>
          </a:p>
          <a:p>
            <a:pPr algn="ctr"/>
            <a:endParaRPr lang="en-GB" altLang="en-US" sz="4800" dirty="0">
              <a:solidFill>
                <a:srgbClr val="FF0000"/>
              </a:solidFill>
              <a:latin typeface="Netflix Sans Med" panose="020B0703020202020204" charset="0"/>
              <a:cs typeface="Netflix Sans Med" panose="020B0703020202020204" charset="0"/>
            </a:endParaRPr>
          </a:p>
        </p:txBody>
      </p:sp>
      <p:pic>
        <p:nvPicPr>
          <p:cNvPr id="3" name="Picture 2" descr="Image4"/>
          <p:cNvPicPr>
            <a:picLocks noChangeAspect="1"/>
          </p:cNvPicPr>
          <p:nvPr/>
        </p:nvPicPr>
        <p:blipFill>
          <a:blip r:embed="rId1"/>
          <a:stretch>
            <a:fillRect/>
          </a:stretch>
        </p:blipFill>
        <p:spPr>
          <a:xfrm>
            <a:off x="282575" y="1162685"/>
            <a:ext cx="11148060" cy="5093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
          <p:cNvSpPr txBox="1"/>
          <p:nvPr/>
        </p:nvSpPr>
        <p:spPr>
          <a:xfrm>
            <a:off x="1777365" y="1221105"/>
            <a:ext cx="9195435" cy="1132840"/>
          </a:xfrm>
          <a:prstGeom prst="rect">
            <a:avLst/>
          </a:prstGeom>
          <a:noFill/>
        </p:spPr>
        <p:txBody>
          <a:bodyPr wrap="square" lIns="0" tIns="0" rIns="0" bIns="0" rtlCol="0" anchor="ctr" anchorCtr="0">
            <a:noAutofit/>
          </a:bodyPr>
          <a:lstStyle/>
          <a:p>
            <a:pPr algn="ctr"/>
            <a:r>
              <a:rPr lang="en-US" sz="3600" b="1" dirty="0">
                <a:solidFill>
                  <a:srgbClr val="CC0000"/>
                </a:solidFill>
                <a:latin typeface="Netflix Sans Med" panose="020B0703020202020204" charset="0"/>
                <a:cs typeface="Netflix Sans Med" panose="020B0703020202020204" charset="0"/>
                <a:sym typeface="+mn-ea"/>
              </a:rPr>
              <a:t>Single Value Decomposition</a:t>
            </a:r>
            <a:r>
              <a:rPr lang="en-NZ" altLang="en-US" sz="3600" b="1" dirty="0">
                <a:solidFill>
                  <a:srgbClr val="CC0000"/>
                </a:solidFill>
                <a:latin typeface="Netflix Sans Med" panose="020B0703020202020204" charset="0"/>
                <a:cs typeface="Netflix Sans Med" panose="020B0703020202020204" charset="0"/>
                <a:sym typeface="+mn-ea"/>
              </a:rPr>
              <a:t>++ Accuracy</a:t>
            </a:r>
            <a:r>
              <a:rPr lang="en-US" sz="3600" b="1" dirty="0">
                <a:solidFill>
                  <a:srgbClr val="CC0000"/>
                </a:solidFill>
                <a:latin typeface="Netflix Sans Med" panose="020B0703020202020204" charset="0"/>
                <a:cs typeface="Netflix Sans Med" panose="020B0703020202020204" charset="0"/>
              </a:rPr>
              <a:t>:</a:t>
            </a:r>
            <a:endParaRPr lang="en-US" sz="3600" b="1" dirty="0">
              <a:solidFill>
                <a:srgbClr val="CC0000"/>
              </a:solidFill>
              <a:latin typeface="Netflix Sans Med" panose="020B0703020202020204" charset="0"/>
              <a:cs typeface="Netflix Sans Med" panose="020B070302020202020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3" name="Picture 2" descr="Screenshot 2024-02-09 010053"/>
          <p:cNvPicPr>
            <a:picLocks noChangeAspect="1"/>
          </p:cNvPicPr>
          <p:nvPr/>
        </p:nvPicPr>
        <p:blipFill>
          <a:blip r:embed="rId2"/>
          <a:stretch>
            <a:fillRect/>
          </a:stretch>
        </p:blipFill>
        <p:spPr>
          <a:xfrm>
            <a:off x="4267200" y="2353945"/>
            <a:ext cx="3657600" cy="3762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6677" b="16677"/>
          <a:stretch>
            <a:fillRect/>
          </a:stretch>
        </p:blipFill>
        <p:spPr/>
      </p:pic>
      <p:sp>
        <p:nvSpPr>
          <p:cNvPr id="41" name="Bottom Gradient"/>
          <p:cNvSpPr/>
          <p:nvPr/>
        </p:nvSpPr>
        <p:spPr>
          <a:xfrm rot="5400000">
            <a:off x="3368786" y="-2344027"/>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5" name="Grupo 34"/>
          <p:cNvGrpSpPr/>
          <p:nvPr/>
        </p:nvGrpSpPr>
        <p:grpSpPr>
          <a:xfrm>
            <a:off x="455326" y="1479242"/>
            <a:ext cx="10077450" cy="3219758"/>
            <a:chOff x="455326" y="2050742"/>
            <a:chExt cx="10077450" cy="2928918"/>
          </a:xfrm>
        </p:grpSpPr>
        <p:grpSp>
          <p:nvGrpSpPr>
            <p:cNvPr id="14" name="Grupo 13"/>
            <p:cNvGrpSpPr/>
            <p:nvPr/>
          </p:nvGrpSpPr>
          <p:grpSpPr>
            <a:xfrm>
              <a:off x="455326" y="2050742"/>
              <a:ext cx="10077450" cy="2909779"/>
              <a:chOff x="455326" y="2050742"/>
              <a:chExt cx="10077450" cy="2909779"/>
            </a:xfrm>
          </p:grpSpPr>
          <p:grpSp>
            <p:nvGrpSpPr>
              <p:cNvPr id="6" name="Grupo 5"/>
              <p:cNvGrpSpPr/>
              <p:nvPr/>
            </p:nvGrpSpPr>
            <p:grpSpPr>
              <a:xfrm>
                <a:off x="455326" y="2050742"/>
                <a:ext cx="10077450" cy="2601115"/>
                <a:chOff x="375427" y="2379216"/>
                <a:chExt cx="10077450" cy="2601115"/>
              </a:xfrm>
            </p:grpSpPr>
            <p:sp>
              <p:nvSpPr>
                <p:cNvPr id="12" name="TextBox 3"/>
                <p:cNvSpPr txBox="1"/>
                <p:nvPr/>
              </p:nvSpPr>
              <p:spPr>
                <a:xfrm>
                  <a:off x="428132" y="2837285"/>
                  <a:ext cx="10024745" cy="787324"/>
                </a:xfrm>
                <a:prstGeom prst="rect">
                  <a:avLst/>
                </a:prstGeom>
                <a:noFill/>
              </p:spPr>
              <p:txBody>
                <a:bodyPr wrap="square" lIns="0" tIns="0" rIns="0" bIns="0" rtlCol="0" anchor="ctr" anchorCtr="0">
                  <a:noAutofit/>
                </a:bodyPr>
                <a:lstStyle/>
                <a:p>
                  <a:r>
                    <a:rPr lang="en-GB" altLang="en-US" sz="3600" b="1" dirty="0">
                      <a:solidFill>
                        <a:schemeClr val="bg1"/>
                      </a:solidFill>
                      <a:latin typeface="Netflix Sans Med" panose="020B0703020202020204" charset="0"/>
                      <a:cs typeface="Netflix Sans Med" panose="020B0703020202020204" charset="0"/>
                    </a:rPr>
                    <a:t>C</a:t>
                  </a:r>
                  <a:r>
                    <a:rPr lang="en-US" sz="3600" b="1" dirty="0">
                      <a:solidFill>
                        <a:schemeClr val="bg1"/>
                      </a:solidFill>
                      <a:latin typeface="Netflix Sans Med" panose="020B0703020202020204" charset="0"/>
                      <a:cs typeface="Netflix Sans Med" panose="020B0703020202020204" charset="0"/>
                    </a:rPr>
                    <a:t>omparison table for SVD and SVDpp:</a:t>
                  </a:r>
                  <a:endParaRPr lang="en-US" sz="3600" b="1" dirty="0">
                    <a:solidFill>
                      <a:schemeClr val="bg1"/>
                    </a:solidFill>
                    <a:latin typeface="Netflix Sans Med" panose="020B0703020202020204" charset="0"/>
                    <a:cs typeface="Netflix Sans Med" panose="020B0703020202020204" charset="0"/>
                  </a:endParaRPr>
                </a:p>
              </p:txBody>
            </p:sp>
            <p:sp>
              <p:nvSpPr>
                <p:cNvPr id="28" name="TextBox 47"/>
                <p:cNvSpPr txBox="1"/>
                <p:nvPr/>
              </p:nvSpPr>
              <p:spPr>
                <a:xfrm>
                  <a:off x="375427" y="3721652"/>
                  <a:ext cx="5928995" cy="125867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From these results, we can see that SVDpp generally performs better in terms of RMSE and MAE, with lower mean values for both metrics compared to SVD. However, SVDpp requires significantly more time for fitting and testing compared to SVD.</a:t>
                  </a:r>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Therefore, if computational resources are not a constraint and better accuracy is desired, SVDpp would be preferred. However, if faster computation is more important and slightly lower accuracy is acceptable, SVD could be a better choice.</a:t>
                  </a:r>
                  <a:endParaRPr lang="en-US" sz="1200" dirty="0">
                    <a:solidFill>
                      <a:schemeClr val="bg1"/>
                    </a:solidFill>
                    <a:latin typeface="Arial" panose="020B0604020202020204" pitchFamily="34" charset="0"/>
                    <a:cs typeface="Arial" panose="020B0604020202020204" pitchFamily="34" charset="0"/>
                  </a:endParaRPr>
                </a:p>
              </p:txBody>
            </p:sp>
            <p:grpSp>
              <p:nvGrpSpPr>
                <p:cNvPr id="21" name="Grupo 20"/>
                <p:cNvGrpSpPr/>
                <p:nvPr/>
              </p:nvGrpSpPr>
              <p:grpSpPr>
                <a:xfrm>
                  <a:off x="516062" y="2379216"/>
                  <a:ext cx="300259" cy="406668"/>
                  <a:chOff x="4333460" y="1249016"/>
                  <a:chExt cx="3219131" cy="4359967"/>
                </a:xfrm>
              </p:grpSpPr>
              <p:sp>
                <p:nvSpPr>
                  <p:cNvPr id="22" name="Rectangle 1"/>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3"/>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
                <p:cNvSpPr txBox="1"/>
                <p:nvPr/>
              </p:nvSpPr>
              <p:spPr>
                <a:xfrm>
                  <a:off x="947475" y="2472658"/>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3" name="CuadroTexto 2"/>
                <p:cNvSpPr txBox="1"/>
                <p:nvPr/>
              </p:nvSpPr>
              <p:spPr>
                <a:xfrm>
                  <a:off x="417251" y="3442826"/>
                  <a:ext cx="1455937" cy="369332"/>
                </a:xfrm>
                <a:prstGeom prst="rect">
                  <a:avLst/>
                </a:prstGeom>
                <a:noFill/>
              </p:spPr>
              <p:txBody>
                <a:bodyPr wrap="square" rtlCol="0">
                  <a:spAutoFit/>
                </a:bodyPr>
                <a:lstStyle/>
                <a:p>
                  <a:r>
                    <a:rPr lang="en-US" dirty="0">
                      <a:solidFill>
                        <a:schemeClr val="accent6"/>
                      </a:solidFill>
                    </a:rPr>
                    <a:t>97% for you</a:t>
                  </a:r>
                  <a:endParaRPr lang="en-US" dirty="0">
                    <a:solidFill>
                      <a:schemeClr val="accent6"/>
                    </a:solidFill>
                  </a:endParaRPr>
                </a:p>
              </p:txBody>
            </p:sp>
            <p:sp>
              <p:nvSpPr>
                <p:cNvPr id="4" name="Rectángulo 3"/>
                <p:cNvSpPr/>
                <p:nvPr/>
              </p:nvSpPr>
              <p:spPr>
                <a:xfrm>
                  <a:off x="1695636" y="3504969"/>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endParaRPr lang="en-US" sz="1400" dirty="0"/>
                </a:p>
              </p:txBody>
            </p:sp>
            <p:sp>
              <p:nvSpPr>
                <p:cNvPr id="33" name="CuadroTexto 32"/>
                <p:cNvSpPr txBox="1"/>
                <p:nvPr/>
              </p:nvSpPr>
              <p:spPr>
                <a:xfrm>
                  <a:off x="2220897" y="3462061"/>
                  <a:ext cx="1455937" cy="369332"/>
                </a:xfrm>
                <a:prstGeom prst="rect">
                  <a:avLst/>
                </a:prstGeom>
                <a:noFill/>
              </p:spPr>
              <p:txBody>
                <a:bodyPr wrap="square" rtlCol="0">
                  <a:spAutoFit/>
                </a:bodyPr>
                <a:lstStyle/>
                <a:p>
                  <a:r>
                    <a:rPr lang="en-US" dirty="0">
                      <a:solidFill>
                        <a:schemeClr val="bg1"/>
                      </a:solidFill>
                    </a:rPr>
                    <a:t>2022</a:t>
                  </a:r>
                  <a:endParaRPr lang="en-US" dirty="0">
                    <a:solidFill>
                      <a:schemeClr val="bg1"/>
                    </a:solidFill>
                  </a:endParaRPr>
                </a:p>
              </p:txBody>
            </p:sp>
          </p:grpSp>
          <p:sp>
            <p:nvSpPr>
              <p:cNvPr id="7" name="Rectángulo redondeado 6"/>
              <p:cNvSpPr/>
              <p:nvPr/>
            </p:nvSpPr>
            <p:spPr>
              <a:xfrm>
                <a:off x="497151" y="4721225"/>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itchFamily="34" charset="0"/>
                  <a:cs typeface="Helvetica" pitchFamily="34" charset="0"/>
                </a:endParaRPr>
              </a:p>
            </p:txBody>
          </p:sp>
        </p:grpSp>
        <p:sp>
          <p:nvSpPr>
            <p:cNvPr id="31" name="Freeform 7"/>
            <p:cNvSpPr/>
            <p:nvPr/>
          </p:nvSpPr>
          <p:spPr bwMode="auto">
            <a:xfrm>
              <a:off x="628651" y="475613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 name="CuadroTexto 1"/>
            <p:cNvSpPr txBox="1"/>
            <p:nvPr/>
          </p:nvSpPr>
          <p:spPr>
            <a:xfrm>
              <a:off x="708025" y="4718050"/>
              <a:ext cx="644525" cy="261610"/>
            </a:xfrm>
            <a:prstGeom prst="rect">
              <a:avLst/>
            </a:prstGeom>
            <a:noFill/>
          </p:spPr>
          <p:txBody>
            <a:bodyPr wrap="square" rtlCol="0">
              <a:spAutoFit/>
            </a:bodyPr>
            <a:lstStyle/>
            <a:p>
              <a:r>
                <a:rPr lang="en-US" sz="1050" b="1" dirty="0">
                  <a:latin typeface="Helvetica" pitchFamily="34" charset="0"/>
                  <a:cs typeface="Helvetica" pitchFamily="34" charset="0"/>
                </a:rPr>
                <a:t>Play</a:t>
              </a:r>
              <a:endParaRPr lang="en-US" sz="1050" b="1" dirty="0">
                <a:latin typeface="Helvetica" pitchFamily="34" charset="0"/>
                <a:cs typeface="Helvetica" pitchFamily="34" charset="0"/>
              </a:endParaRPr>
            </a:p>
          </p:txBody>
        </p:sp>
      </p:grpSp>
      <p:grpSp>
        <p:nvGrpSpPr>
          <p:cNvPr id="44" name="Grupo 43"/>
          <p:cNvGrpSpPr/>
          <p:nvPr/>
        </p:nvGrpSpPr>
        <p:grpSpPr>
          <a:xfrm>
            <a:off x="10406955" y="294187"/>
            <a:ext cx="1370708" cy="372563"/>
            <a:chOff x="10406955" y="294187"/>
            <a:chExt cx="1370708" cy="372563"/>
          </a:xfrm>
        </p:grpSpPr>
        <p:pic>
          <p:nvPicPr>
            <p:cNvPr id="45"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6" name="Triángulo isósceles 45"/>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8"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9" name="Elipse 48"/>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
        <p:nvSpPr>
          <p:cNvPr id="50" name="Rectángulo redondeado 49"/>
          <p:cNvSpPr/>
          <p:nvPr/>
        </p:nvSpPr>
        <p:spPr>
          <a:xfrm>
            <a:off x="1739211" y="4392043"/>
            <a:ext cx="1331649" cy="26305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itchFamily="34" charset="0"/>
              <a:cs typeface="Helvetica" pitchFamily="34" charset="0"/>
            </a:endParaRPr>
          </a:p>
        </p:txBody>
      </p:sp>
      <p:sp>
        <p:nvSpPr>
          <p:cNvPr id="51" name="Freeform 7"/>
          <p:cNvSpPr/>
          <p:nvPr/>
        </p:nvSpPr>
        <p:spPr bwMode="auto">
          <a:xfrm>
            <a:off x="1870711" y="4430423"/>
            <a:ext cx="143302" cy="198957"/>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52" name="CuadroTexto 51"/>
          <p:cNvSpPr txBox="1"/>
          <p:nvPr/>
        </p:nvSpPr>
        <p:spPr>
          <a:xfrm>
            <a:off x="1988184" y="4403792"/>
            <a:ext cx="1136015" cy="253916"/>
          </a:xfrm>
          <a:prstGeom prst="rect">
            <a:avLst/>
          </a:prstGeom>
          <a:noFill/>
        </p:spPr>
        <p:txBody>
          <a:bodyPr wrap="square" rtlCol="0">
            <a:spAutoFit/>
          </a:bodyPr>
          <a:lstStyle/>
          <a:p>
            <a:r>
              <a:rPr lang="en-US" sz="1050" b="1" dirty="0">
                <a:solidFill>
                  <a:schemeClr val="bg1"/>
                </a:solidFill>
                <a:latin typeface="Helvetica" pitchFamily="34" charset="0"/>
                <a:cs typeface="Helvetica" pitchFamily="34" charset="0"/>
              </a:rPr>
              <a:t>See More</a:t>
            </a:r>
            <a:endParaRPr lang="en-US" sz="1050" b="1" dirty="0">
              <a:solidFill>
                <a:schemeClr val="bg1"/>
              </a:solidFill>
              <a:latin typeface="Helvetica" pitchFamily="34" charset="0"/>
              <a:cs typeface="Helvetica" pitchFamily="34" charset="0"/>
            </a:endParaRPr>
          </a:p>
        </p:txBody>
      </p:sp>
      <p:pic>
        <p:nvPicPr>
          <p:cNvPr id="5" name="Picture 4" descr="Screenshot 2024-02-09 005858"/>
          <p:cNvPicPr>
            <a:picLocks noChangeAspect="1"/>
          </p:cNvPicPr>
          <p:nvPr/>
        </p:nvPicPr>
        <p:blipFill>
          <a:blip r:embed="rId3"/>
          <a:stretch>
            <a:fillRect/>
          </a:stretch>
        </p:blipFill>
        <p:spPr>
          <a:xfrm>
            <a:off x="497205" y="2716530"/>
            <a:ext cx="11281410" cy="3761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
          <p:cNvSpPr txBox="1"/>
          <p:nvPr/>
        </p:nvSpPr>
        <p:spPr>
          <a:xfrm>
            <a:off x="1296670" y="254635"/>
            <a:ext cx="9195435" cy="1132840"/>
          </a:xfrm>
          <a:prstGeom prst="rect">
            <a:avLst/>
          </a:prstGeom>
          <a:noFill/>
        </p:spPr>
        <p:txBody>
          <a:bodyPr wrap="square" lIns="0" tIns="0" rIns="0" bIns="0" rtlCol="0" anchor="ctr" anchorCtr="0">
            <a:noAutofit/>
          </a:bodyPr>
          <a:lstStyle/>
          <a:p>
            <a:pPr algn="ctr"/>
            <a:r>
              <a:rPr lang="en-US" sz="3600" b="1" dirty="0">
                <a:solidFill>
                  <a:srgbClr val="CC0000"/>
                </a:solidFill>
                <a:latin typeface="Netflix Sans Med" panose="020B0703020202020204" charset="0"/>
                <a:cs typeface="Netflix Sans Med" panose="020B0703020202020204" charset="0"/>
              </a:rPr>
              <a:t>Conclusion</a:t>
            </a:r>
            <a:r>
              <a:rPr lang="en-GB" altLang="en-US" sz="3600" b="1" dirty="0">
                <a:solidFill>
                  <a:srgbClr val="CC0000"/>
                </a:solidFill>
                <a:latin typeface="Netflix Sans Med" panose="020B0703020202020204" charset="0"/>
                <a:cs typeface="Netflix Sans Med" panose="020B0703020202020204" charset="0"/>
              </a:rPr>
              <a:t>:</a:t>
            </a:r>
            <a:endParaRPr lang="en-GB" altLang="en-US" sz="3600" b="1" dirty="0">
              <a:solidFill>
                <a:srgbClr val="CC0000"/>
              </a:solidFill>
              <a:latin typeface="Netflix Sans Med" panose="020B0703020202020204" charset="0"/>
              <a:cs typeface="Netflix Sans Med" panose="020B070302020202020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
        <p:nvSpPr>
          <p:cNvPr id="2" name="Text Box 1"/>
          <p:cNvSpPr txBox="1"/>
          <p:nvPr/>
        </p:nvSpPr>
        <p:spPr>
          <a:xfrm>
            <a:off x="1023620" y="1634490"/>
            <a:ext cx="9890125" cy="4523105"/>
          </a:xfrm>
          <a:prstGeom prst="rect">
            <a:avLst/>
          </a:prstGeom>
          <a:noFill/>
        </p:spPr>
        <p:txBody>
          <a:bodyPr wrap="square" rtlCol="0">
            <a:spAutoFit/>
          </a:bodyPr>
          <a:p>
            <a:pPr marL="457200" indent="-457200">
              <a:buAutoNum type="arabicPeriod"/>
            </a:pPr>
            <a:r>
              <a:rPr lang="en-US" sz="2400">
                <a:solidFill>
                  <a:schemeClr val="bg1"/>
                </a:solidFill>
                <a:latin typeface="Netflix Sans" panose="020B0603020202020204" charset="0"/>
                <a:cs typeface="Netflix Sans" panose="020B0603020202020204" charset="0"/>
              </a:rPr>
              <a:t>Simple Recommender: Utilizes TMDB Vote Count and Vote Averages to generate Top Movies Charts, considering overall and specific genres.</a:t>
            </a:r>
            <a:endParaRPr lang="en-US" sz="2400">
              <a:solidFill>
                <a:schemeClr val="bg1"/>
              </a:solidFill>
              <a:latin typeface="Netflix Sans" panose="020B0603020202020204" charset="0"/>
              <a:cs typeface="Netflix Sans" panose="020B0603020202020204" charset="0"/>
            </a:endParaRPr>
          </a:p>
          <a:p>
            <a:pPr marL="457200" indent="-457200">
              <a:buAutoNum type="arabicPeriod"/>
            </a:pPr>
            <a:endParaRPr lang="en-US" sz="2400">
              <a:solidFill>
                <a:schemeClr val="bg1"/>
              </a:solidFill>
              <a:latin typeface="Netflix Sans" panose="020B0603020202020204" charset="0"/>
              <a:cs typeface="Netflix Sans" panose="020B0603020202020204" charset="0"/>
            </a:endParaRPr>
          </a:p>
          <a:p>
            <a:pPr marL="457200" indent="-457200">
              <a:buAutoNum type="arabicPeriod"/>
            </a:pPr>
            <a:r>
              <a:rPr lang="en-US" sz="2400">
                <a:solidFill>
                  <a:schemeClr val="bg1"/>
                </a:solidFill>
                <a:latin typeface="Netflix Sans" panose="020B0603020202020204" charset="0"/>
                <a:cs typeface="Netflix Sans" panose="020B0603020202020204" charset="0"/>
              </a:rPr>
              <a:t>Content-Based Recommender: Develops engines based on movie overviews, taglines, and metadata such as cast, crew, genre, and keywords. It includes a simple filter to prioritize movies with higher votes and ratings.</a:t>
            </a:r>
            <a:endParaRPr lang="en-US" sz="2400">
              <a:solidFill>
                <a:schemeClr val="bg1"/>
              </a:solidFill>
              <a:latin typeface="Netflix Sans" panose="020B0603020202020204" charset="0"/>
              <a:cs typeface="Netflix Sans" panose="020B0603020202020204" charset="0"/>
            </a:endParaRPr>
          </a:p>
          <a:p>
            <a:pPr marL="457200" indent="-457200">
              <a:buAutoNum type="arabicPeriod"/>
            </a:pPr>
            <a:endParaRPr lang="en-US" sz="2400">
              <a:solidFill>
                <a:schemeClr val="bg1"/>
              </a:solidFill>
              <a:latin typeface="Netflix Sans" panose="020B0603020202020204" charset="0"/>
              <a:cs typeface="Netflix Sans" panose="020B0603020202020204" charset="0"/>
            </a:endParaRPr>
          </a:p>
          <a:p>
            <a:pPr marL="457200" indent="-457200">
              <a:buAutoNum type="arabicPeriod"/>
            </a:pPr>
            <a:r>
              <a:rPr lang="en-US" sz="2400">
                <a:solidFill>
                  <a:schemeClr val="bg1"/>
                </a:solidFill>
                <a:latin typeface="Netflix Sans" panose="020B0603020202020204" charset="0"/>
                <a:cs typeface="Netflix Sans" panose="020B0603020202020204" charset="0"/>
              </a:rPr>
              <a:t>Collaborative Filtering: Constructs a collaborative filter using SVD and ALS SVDpp algorithms, providing personalized ratings estimation for users and movies. Achieves RMSE below 1.</a:t>
            </a:r>
            <a:endParaRPr lang="en-US" sz="2400">
              <a:solidFill>
                <a:schemeClr val="bg1"/>
              </a:solidFill>
              <a:latin typeface="Netflix Sans" panose="020B0603020202020204" charset="0"/>
              <a:cs typeface="Netflix Sans" panose="020B0603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14630" y="1607820"/>
            <a:ext cx="11849735" cy="3522980"/>
          </a:xfrm>
          <a:prstGeom prst="rect">
            <a:avLst/>
          </a:prstGeom>
          <a:noFill/>
          <a:ln w="9525">
            <a:noFill/>
          </a:ln>
        </p:spPr>
        <p:txBody>
          <a:bodyPr>
            <a:noAutofit/>
          </a:bodyPr>
          <a:p>
            <a:pPr indent="0"/>
            <a:r>
              <a:rPr lang="en-US" sz="4000" b="1">
                <a:solidFill>
                  <a:schemeClr val="bg1"/>
                </a:solidFill>
                <a:latin typeface="Netflix Sans" panose="020B0603020202020204" charset="0"/>
                <a:ea typeface="SimSun" panose="02010600030101010101" pitchFamily="2" charset="-122"/>
                <a:cs typeface="Netflix Sans" panose="020B0603020202020204" charset="0"/>
              </a:rPr>
              <a:t>Recommender systems can create strategic advantages for companies that implement them and customer satisfaction can be achieved along with customer loyalty</a:t>
            </a:r>
            <a:r>
              <a:rPr lang="en-NZ" altLang="en-US" sz="4000" b="1">
                <a:solidFill>
                  <a:schemeClr val="bg1"/>
                </a:solidFill>
                <a:latin typeface="Netflix Sans" panose="020B0603020202020204" charset="0"/>
                <a:ea typeface="SimSun" panose="02010600030101010101" pitchFamily="2" charset="-122"/>
                <a:cs typeface="Netflix Sans" panose="020B0603020202020204" charset="0"/>
              </a:rPr>
              <a:t>.</a:t>
            </a:r>
            <a:endParaRPr lang="en-NZ" altLang="en-US" sz="4000" b="1">
              <a:solidFill>
                <a:schemeClr val="bg1"/>
              </a:solidFill>
              <a:latin typeface="Netflix Sans" panose="020B0603020202020204" charset="0"/>
              <a:ea typeface="SimSun" panose="02010600030101010101" pitchFamily="2" charset="-122"/>
              <a:cs typeface="Netflix Sans" panose="020B060302020202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
          <p:cNvSpPr txBox="1"/>
          <p:nvPr/>
        </p:nvSpPr>
        <p:spPr>
          <a:xfrm>
            <a:off x="1296670" y="254635"/>
            <a:ext cx="9195435" cy="1132840"/>
          </a:xfrm>
          <a:prstGeom prst="rect">
            <a:avLst/>
          </a:prstGeom>
          <a:noFill/>
        </p:spPr>
        <p:txBody>
          <a:bodyPr wrap="square" lIns="0" tIns="0" rIns="0" bIns="0" rtlCol="0" anchor="ctr" anchorCtr="0">
            <a:noAutofit/>
          </a:bodyPr>
          <a:lstStyle/>
          <a:p>
            <a:pPr algn="ctr"/>
            <a:r>
              <a:rPr lang="en-US" sz="4000" b="1" dirty="0">
                <a:solidFill>
                  <a:srgbClr val="CC0000"/>
                </a:solidFill>
                <a:latin typeface="Netflix Sans Med" panose="020B0703020202020204" charset="0"/>
                <a:cs typeface="Netflix Sans Med" panose="020B0703020202020204" charset="0"/>
              </a:rPr>
              <a:t>Areas of Improvements (Future Work)</a:t>
            </a:r>
            <a:r>
              <a:rPr lang="en-GB" altLang="en-US" sz="4000" b="1" dirty="0">
                <a:solidFill>
                  <a:srgbClr val="CC0000"/>
                </a:solidFill>
                <a:latin typeface="Netflix Sans Med" panose="020B0703020202020204" charset="0"/>
                <a:cs typeface="Netflix Sans Med" panose="020B0703020202020204" charset="0"/>
              </a:rPr>
              <a:t>:</a:t>
            </a:r>
            <a:endParaRPr lang="en-GB" altLang="en-US" sz="4000" b="1" dirty="0">
              <a:solidFill>
                <a:srgbClr val="CC0000"/>
              </a:solidFill>
              <a:latin typeface="Netflix Sans Med" panose="020B0703020202020204" charset="0"/>
              <a:cs typeface="Netflix Sans Med" panose="020B070302020202020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
        <p:nvSpPr>
          <p:cNvPr id="2" name="Text Box 1"/>
          <p:cNvSpPr txBox="1"/>
          <p:nvPr/>
        </p:nvSpPr>
        <p:spPr>
          <a:xfrm>
            <a:off x="1023620" y="1131570"/>
            <a:ext cx="9890125" cy="2491740"/>
          </a:xfrm>
          <a:prstGeom prst="rect">
            <a:avLst/>
          </a:prstGeom>
          <a:noFill/>
        </p:spPr>
        <p:txBody>
          <a:bodyPr wrap="square" rtlCol="0">
            <a:spAutoFit/>
          </a:bodyPr>
          <a:p>
            <a:pPr marL="457200" indent="-457200">
              <a:buAutoNum type="arabicPeriod"/>
            </a:pPr>
            <a:endParaRPr lang="en-US" sz="4000">
              <a:solidFill>
                <a:schemeClr val="bg1"/>
              </a:solidFill>
              <a:latin typeface="Netflix Sans" panose="020B0603020202020204" charset="0"/>
              <a:cs typeface="Netflix Sans" panose="020B0603020202020204" charset="0"/>
            </a:endParaRPr>
          </a:p>
          <a:p>
            <a:pPr indent="0" algn="ctr">
              <a:buNone/>
            </a:pPr>
            <a:r>
              <a:rPr lang="en-US" sz="2800">
                <a:solidFill>
                  <a:schemeClr val="bg1"/>
                </a:solidFill>
                <a:latin typeface="Netflix Sans" panose="020B0603020202020204" charset="0"/>
                <a:cs typeface="Netflix Sans" panose="020B0603020202020204" charset="0"/>
              </a:rPr>
              <a:t>Hybrid Engine</a:t>
            </a:r>
            <a:endParaRPr lang="en-US" sz="2800">
              <a:solidFill>
                <a:schemeClr val="bg1"/>
              </a:solidFill>
              <a:latin typeface="Netflix Sans" panose="020B0603020202020204" charset="0"/>
              <a:cs typeface="Netflix Sans" panose="020B0603020202020204" charset="0"/>
            </a:endParaRPr>
          </a:p>
          <a:p>
            <a:pPr indent="0" algn="ctr">
              <a:buNone/>
            </a:pPr>
            <a:r>
              <a:rPr lang="en-US" sz="2800">
                <a:solidFill>
                  <a:schemeClr val="bg1"/>
                </a:solidFill>
                <a:latin typeface="Netflix Sans" panose="020B0603020202020204" charset="0"/>
                <a:cs typeface="Netflix Sans" panose="020B0603020202020204" charset="0"/>
              </a:rPr>
              <a:t>Refined User Profiling </a:t>
            </a:r>
            <a:endParaRPr lang="en-US" sz="2800">
              <a:solidFill>
                <a:schemeClr val="bg1"/>
              </a:solidFill>
              <a:latin typeface="Netflix Sans" panose="020B0603020202020204" charset="0"/>
              <a:cs typeface="Netflix Sans" panose="020B0603020202020204" charset="0"/>
            </a:endParaRPr>
          </a:p>
          <a:p>
            <a:pPr indent="0" algn="ctr">
              <a:buNone/>
            </a:pPr>
            <a:r>
              <a:rPr lang="en-US" sz="2800">
                <a:solidFill>
                  <a:schemeClr val="bg1"/>
                </a:solidFill>
                <a:latin typeface="Netflix Sans" panose="020B0603020202020204" charset="0"/>
                <a:cs typeface="Netflix Sans" panose="020B0603020202020204" charset="0"/>
              </a:rPr>
              <a:t>Real-Time Recommendation Updates</a:t>
            </a:r>
            <a:endParaRPr lang="en-US" sz="2800">
              <a:solidFill>
                <a:schemeClr val="bg1"/>
              </a:solidFill>
              <a:latin typeface="Netflix Sans" panose="020B0603020202020204" charset="0"/>
              <a:cs typeface="Netflix Sans" panose="020B0603020202020204" charset="0"/>
            </a:endParaRPr>
          </a:p>
          <a:p>
            <a:pPr indent="0" algn="ctr">
              <a:buNone/>
            </a:pPr>
            <a:r>
              <a:rPr lang="en-US" sz="2800">
                <a:solidFill>
                  <a:schemeClr val="bg1"/>
                </a:solidFill>
                <a:latin typeface="Netflix Sans" panose="020B0603020202020204" charset="0"/>
                <a:cs typeface="Netflix Sans" panose="020B0603020202020204" charset="0"/>
              </a:rPr>
              <a:t>Context-Aware Recommendation</a:t>
            </a:r>
            <a:r>
              <a:rPr lang="en-US" sz="3200">
                <a:solidFill>
                  <a:schemeClr val="bg1"/>
                </a:solidFill>
                <a:latin typeface="Netflix Sans" panose="020B0603020202020204" charset="0"/>
                <a:cs typeface="Netflix Sans" panose="020B0603020202020204" charset="0"/>
              </a:rPr>
              <a:t>s</a:t>
            </a:r>
            <a:endParaRPr lang="en-US" sz="3200">
              <a:solidFill>
                <a:schemeClr val="bg1"/>
              </a:solidFill>
              <a:latin typeface="Netflix Sans" panose="020B0603020202020204" charset="0"/>
              <a:cs typeface="Netflix Sans" panose="020B0603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506678" y="6858067"/>
            <a:ext cx="6880194" cy="7600950"/>
          </a:xfrm>
          <a:prstGeom prst="rect">
            <a:avLst/>
          </a:prstGeom>
          <a:noFill/>
        </p:spPr>
        <p:txBody>
          <a:bodyPr wrap="square" rtlCol="0">
            <a:spAutoFit/>
          </a:bodyPr>
          <a:lstStyle/>
          <a:p>
            <a:pPr algn="ctr"/>
            <a:r>
              <a:rPr lang="en-US" dirty="0">
                <a:solidFill>
                  <a:schemeClr val="bg1"/>
                </a:solidFill>
                <a:latin typeface="Netflix Sans" panose="020B0603020202020204" charset="0"/>
                <a:cs typeface="Netflix Sans" panose="020B0603020202020204" charset="0"/>
              </a:rPr>
              <a:t>Studio</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Production Company </a:t>
            </a:r>
            <a:r>
              <a:rPr lang="en-NZ" altLang="en-US" dirty="0">
                <a:solidFill>
                  <a:schemeClr val="bg1"/>
                </a:solidFill>
                <a:latin typeface="Netflix Sans" panose="020B0603020202020204" charset="0"/>
                <a:cs typeface="Netflix Sans" panose="020B0603020202020204" charset="0"/>
              </a:rPr>
              <a:t>(IOD</a:t>
            </a:r>
            <a:r>
              <a:rPr lang="en-US" dirty="0">
                <a:solidFill>
                  <a:schemeClr val="bg1"/>
                </a:solidFill>
                <a:latin typeface="Netflix Sans" panose="020B0603020202020204" charset="0"/>
                <a:cs typeface="Netflix Sans" panose="020B0603020202020204" charset="0"/>
              </a:rPr>
              <a:t>)</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Production Company (</a:t>
            </a:r>
            <a:r>
              <a:rPr lang="en-NZ" altLang="en-US" dirty="0">
                <a:solidFill>
                  <a:schemeClr val="bg1"/>
                </a:solidFill>
                <a:latin typeface="Netflix Sans" panose="020B0603020202020204" charset="0"/>
                <a:cs typeface="Netflix Sans" panose="020B0603020202020204" charset="0"/>
              </a:rPr>
              <a:t>AUT</a:t>
            </a:r>
            <a:r>
              <a:rPr lang="en-US" dirty="0">
                <a:solidFill>
                  <a:schemeClr val="bg1"/>
                </a:solidFill>
                <a:latin typeface="Netflix Sans" panose="020B0603020202020204" charset="0"/>
                <a:cs typeface="Netflix Sans" panose="020B0603020202020204" charset="0"/>
              </a:rPr>
              <a:t>)</a:t>
            </a:r>
            <a:endParaRPr lang="en-US" dirty="0">
              <a:solidFill>
                <a:schemeClr val="bg1"/>
              </a:solidFill>
              <a:latin typeface="Netflix Sans" panose="020B0603020202020204" charset="0"/>
              <a:cs typeface="Netflix Sans" panose="020B0603020202020204" charset="0"/>
            </a:endParaRPr>
          </a:p>
          <a:p>
            <a:pPr algn="ctr"/>
            <a:endParaRPr lang="en-US" dirty="0">
              <a:solidFill>
                <a:schemeClr val="bg1"/>
              </a:solidFill>
              <a:latin typeface="Netflix Sans" panose="020B0603020202020204" charset="0"/>
              <a:cs typeface="Netflix Sans" panose="020B0603020202020204" charset="0"/>
            </a:endParaRPr>
          </a:p>
          <a:p>
            <a:pPr algn="ctr"/>
            <a:r>
              <a:rPr lang="en-NZ" altLang="en-US" sz="2000" dirty="0">
                <a:solidFill>
                  <a:schemeClr val="bg1"/>
                </a:solidFill>
                <a:latin typeface="Netflix Sans" panose="020B0603020202020204" charset="0"/>
                <a:cs typeface="Netflix Sans" panose="020B0603020202020204" charset="0"/>
                <a:sym typeface="+mn-ea"/>
              </a:rPr>
              <a:t>R</a:t>
            </a:r>
            <a:r>
              <a:rPr lang="en-US" sz="2000" dirty="0">
                <a:solidFill>
                  <a:schemeClr val="bg1"/>
                </a:solidFill>
                <a:latin typeface="Netflix Sans" panose="020B0603020202020204" charset="0"/>
                <a:cs typeface="Netflix Sans" panose="020B0603020202020204" charset="0"/>
                <a:sym typeface="+mn-ea"/>
              </a:rPr>
              <a:t>eference</a:t>
            </a:r>
            <a:r>
              <a:rPr lang="en-NZ" altLang="en-US" sz="2000" dirty="0">
                <a:solidFill>
                  <a:schemeClr val="bg1"/>
                </a:solidFill>
                <a:latin typeface="Netflix Sans" panose="020B0603020202020204" charset="0"/>
                <a:cs typeface="Netflix Sans" panose="020B0603020202020204" charset="0"/>
                <a:sym typeface="+mn-ea"/>
              </a:rPr>
              <a:t>s</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sym typeface="+mn-ea"/>
              </a:rPr>
              <a:t>Movie Recommendation System</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sym typeface="+mn-ea"/>
              </a:rPr>
              <a:t>Getting Started with a Movie Recommendation System</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sym typeface="+mn-ea"/>
              </a:rPr>
              <a:t>Introduction to Recommender System Part 1: Collaborative Filtering &amp; Singular Value Decomposition</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sym typeface="+mn-ea"/>
              </a:rPr>
              <a:t>Movie Recommender Systems</a:t>
            </a:r>
            <a:endParaRPr lang="en-US" dirty="0">
              <a:solidFill>
                <a:schemeClr val="bg1"/>
              </a:solidFill>
              <a:latin typeface="Netflix Sans" panose="020B0603020202020204" charset="0"/>
              <a:cs typeface="Netflix Sans" panose="020B0603020202020204" charset="0"/>
              <a:sym typeface="+mn-ea"/>
            </a:endParaRPr>
          </a:p>
          <a:p>
            <a:pPr algn="ctr"/>
            <a:endParaRPr lang="en-US" dirty="0">
              <a:solidFill>
                <a:schemeClr val="bg1"/>
              </a:solidFill>
              <a:latin typeface="Netflix Sans" panose="020B0603020202020204" charset="0"/>
              <a:cs typeface="Netflix Sans" panose="020B0603020202020204" charset="0"/>
              <a:sym typeface="+mn-ea"/>
            </a:endParaRPr>
          </a:p>
          <a:p>
            <a:pPr algn="ctr"/>
            <a:endParaRPr lang="en-US" dirty="0">
              <a:solidFill>
                <a:schemeClr val="bg1"/>
              </a:solidFill>
              <a:latin typeface="Netflix Sans" panose="020B0603020202020204" charset="0"/>
              <a:cs typeface="Netflix Sans" panose="020B0603020202020204" charset="0"/>
            </a:endParaRPr>
          </a:p>
          <a:p>
            <a:pPr algn="ctr"/>
            <a:r>
              <a:rPr lang="en-NZ" altLang="en-US" dirty="0">
                <a:solidFill>
                  <a:schemeClr val="bg1"/>
                </a:solidFill>
                <a:latin typeface="Netflix Sans" panose="020B0603020202020204" charset="0"/>
                <a:cs typeface="Netflix Sans" panose="020B0603020202020204" charset="0"/>
                <a:sym typeface="+mn-ea"/>
              </a:rPr>
              <a:t>MOVIE RECOMMENDER SYSTEM</a:t>
            </a:r>
            <a:endParaRPr lang="en-NZ" altLang="en-US" dirty="0">
              <a:solidFill>
                <a:schemeClr val="bg1"/>
              </a:solidFill>
              <a:latin typeface="Netflix Sans" panose="020B0603020202020204" charset="0"/>
              <a:cs typeface="Netflix Sans" panose="020B0603020202020204" charset="0"/>
              <a:sym typeface="+mn-ea"/>
            </a:endParaRPr>
          </a:p>
          <a:p>
            <a:pPr algn="ctr"/>
            <a:r>
              <a:rPr lang="en-US" dirty="0">
                <a:solidFill>
                  <a:schemeClr val="bg1"/>
                </a:solidFill>
                <a:latin typeface="Netflix Sans" panose="020B0603020202020204" charset="0"/>
                <a:cs typeface="Netflix Sans" panose="020B0603020202020204" charset="0"/>
              </a:rPr>
              <a:t>Main Cast</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Supporting Cast</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Casting Director</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Composer</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Costume Designer</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Associate Producer(s)</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Editor</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Production Designer</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Cinematographer</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Executive Producer</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Producer</a:t>
            </a:r>
            <a:endParaRPr lang="en-US" dirty="0">
              <a:solidFill>
                <a:schemeClr val="bg1"/>
              </a:solidFill>
              <a:latin typeface="Netflix Sans" panose="020B0603020202020204" charset="0"/>
              <a:cs typeface="Netflix Sans" panose="020B0603020202020204" charset="0"/>
            </a:endParaRPr>
          </a:p>
          <a:p>
            <a:pPr algn="ctr"/>
            <a:r>
              <a:rPr lang="en-US" dirty="0">
                <a:solidFill>
                  <a:schemeClr val="bg1"/>
                </a:solidFill>
                <a:latin typeface="Netflix Sans" panose="020B0603020202020204" charset="0"/>
                <a:cs typeface="Netflix Sans" panose="020B0603020202020204" charset="0"/>
              </a:rPr>
              <a:t>Writer(s)</a:t>
            </a:r>
            <a:endParaRPr lang="en-US" dirty="0">
              <a:solidFill>
                <a:schemeClr val="bg1"/>
              </a:solidFill>
              <a:latin typeface="Netflix Sans" panose="020B0603020202020204" charset="0"/>
              <a:cs typeface="Netflix Sans" panose="020B0603020202020204" charset="0"/>
            </a:endParaRPr>
          </a:p>
          <a:p>
            <a:pPr algn="ctr"/>
            <a:endParaRPr lang="en-US" dirty="0">
              <a:solidFill>
                <a:schemeClr val="bg1"/>
              </a:solidFill>
              <a:latin typeface="Netflix Sans" panose="020B0603020202020204" charset="0"/>
              <a:cs typeface="Netflix Sans" panose="020B0603020202020204" charset="0"/>
            </a:endParaRPr>
          </a:p>
          <a:p>
            <a:pPr algn="ctr"/>
            <a:endParaRPr lang="en-US" dirty="0">
              <a:solidFill>
                <a:schemeClr val="bg1"/>
              </a:solidFill>
              <a:latin typeface="Netflix Sans" panose="020B0603020202020204" charset="0"/>
              <a:cs typeface="Netflix Sans" panose="020B0603020202020204" charset="0"/>
            </a:endParaRPr>
          </a:p>
        </p:txBody>
      </p:sp>
      <p:grpSp>
        <p:nvGrpSpPr>
          <p:cNvPr id="3" name="Grupo 2"/>
          <p:cNvGrpSpPr/>
          <p:nvPr/>
        </p:nvGrpSpPr>
        <p:grpSpPr>
          <a:xfrm>
            <a:off x="10227078" y="6161101"/>
            <a:ext cx="1393794" cy="292963"/>
            <a:chOff x="10271466" y="6152224"/>
            <a:chExt cx="1393794" cy="292963"/>
          </a:xfrm>
        </p:grpSpPr>
        <p:sp>
          <p:nvSpPr>
            <p:cNvPr id="9" name="Rectángulo redondeado 8"/>
            <p:cNvSpPr/>
            <p:nvPr/>
          </p:nvSpPr>
          <p:spPr>
            <a:xfrm>
              <a:off x="10271466" y="6152224"/>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200" b="1" dirty="0">
                  <a:solidFill>
                    <a:schemeClr val="tx1"/>
                  </a:solidFill>
                  <a:latin typeface="Helvetica" pitchFamily="34" charset="0"/>
                  <a:cs typeface="Helvetica" pitchFamily="34" charset="0"/>
                </a:rPr>
                <a:t>Next</a:t>
              </a:r>
              <a:endParaRPr lang="en-US" sz="1600" b="1" dirty="0">
                <a:solidFill>
                  <a:schemeClr val="tx1"/>
                </a:solidFill>
                <a:latin typeface="Helvetica" pitchFamily="34" charset="0"/>
                <a:cs typeface="Helvetica" pitchFamily="34" charset="0"/>
              </a:endParaRPr>
            </a:p>
          </p:txBody>
        </p:sp>
        <p:sp>
          <p:nvSpPr>
            <p:cNvPr id="10" name="Triángulo rectángulo 9"/>
            <p:cNvSpPr/>
            <p:nvPr/>
          </p:nvSpPr>
          <p:spPr>
            <a:xfrm rot="13500000">
              <a:off x="10353397" y="6240397"/>
              <a:ext cx="134373" cy="13437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ángulo 4"/>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YOUR TOPIC 1 </a:t>
            </a:r>
            <a:endParaRPr lang="en-US" sz="2400" b="1" dirty="0">
              <a:solidFill>
                <a:schemeClr val="bg1"/>
              </a:solidFill>
              <a:latin typeface="Helvetica" pitchFamily="34" charset="0"/>
              <a:cs typeface="Helvetica" pitchFamily="34" charset="0"/>
            </a:endParaRPr>
          </a:p>
          <a:p>
            <a:r>
              <a:rPr lang="en-US" sz="2400" b="1" dirty="0">
                <a:solidFill>
                  <a:schemeClr val="bg1"/>
                </a:solidFill>
                <a:latin typeface="Helvetica" pitchFamily="34" charset="0"/>
                <a:cs typeface="Helvetica" pitchFamily="34" charset="0"/>
              </a:rPr>
              <a:t>Subtitle | Group Name</a:t>
            </a:r>
            <a:endParaRPr lang="en-US" sz="2400" dirty="0">
              <a:solidFill>
                <a:schemeClr val="bg1"/>
              </a:solidFill>
              <a:latin typeface="Helvetica" pitchFamily="34" charset="0"/>
              <a:cs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2.13565 " pathEditMode="fixed" rAng="0" ptsTypes="">
                                      <p:cBhvr>
                                        <p:cTn id="6" dur="20000" fill="hold"/>
                                        <p:tgtEl>
                                          <p:spTgt spid="2"/>
                                        </p:tgtEl>
                                        <p:attrNameLst>
                                          <p:attrName>ppt_x</p:attrName>
                                          <p:attrName>ppt_y</p:attrName>
                                        </p:attrNameLst>
                                      </p:cBhvr>
                                      <p:rCtr x="0" y="-8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96290" y="1129665"/>
            <a:ext cx="10342245" cy="829945"/>
          </a:xfrm>
          <a:prstGeom prst="rect">
            <a:avLst/>
          </a:prstGeom>
          <a:noFill/>
        </p:spPr>
        <p:txBody>
          <a:bodyPr wrap="square" rtlCol="0">
            <a:spAutoFit/>
          </a:bodyPr>
          <a:p>
            <a:pPr algn="ctr"/>
            <a:r>
              <a:rPr lang="en-NZ" altLang="en-GB" sz="4800" dirty="0">
                <a:solidFill>
                  <a:srgbClr val="FF0000"/>
                </a:solidFill>
                <a:latin typeface="Netflix Sans Med" panose="020B0703020202020204" charset="0"/>
                <a:cs typeface="Netflix Sans Med" panose="020B0703020202020204" charset="0"/>
                <a:sym typeface="+mn-ea"/>
              </a:rPr>
              <a:t>Thank You </a:t>
            </a:r>
            <a:endParaRPr lang="en-NZ" altLang="en-GB" sz="4800" dirty="0">
              <a:solidFill>
                <a:srgbClr val="FF0000"/>
              </a:solidFill>
              <a:latin typeface="Netflix Sans Med" panose="020B0703020202020204" charset="0"/>
              <a:cs typeface="Netflix Sans Med" panose="020B0703020202020204" charset="0"/>
            </a:endParaRPr>
          </a:p>
        </p:txBody>
      </p:sp>
      <p:sp>
        <p:nvSpPr>
          <p:cNvPr id="3" name="Text Box 2"/>
          <p:cNvSpPr txBox="1"/>
          <p:nvPr/>
        </p:nvSpPr>
        <p:spPr>
          <a:xfrm>
            <a:off x="796290" y="2644775"/>
            <a:ext cx="10342245" cy="1568450"/>
          </a:xfrm>
          <a:prstGeom prst="rect">
            <a:avLst/>
          </a:prstGeom>
          <a:noFill/>
        </p:spPr>
        <p:txBody>
          <a:bodyPr wrap="square" rtlCol="0">
            <a:spAutoFit/>
          </a:bodyPr>
          <a:p>
            <a:pPr algn="ctr"/>
            <a:r>
              <a:rPr lang="en-NZ" altLang="en-GB" sz="4800" dirty="0">
                <a:solidFill>
                  <a:srgbClr val="FF0000"/>
                </a:solidFill>
                <a:latin typeface="Netflix Sans Med" panose="020B0703020202020204" charset="0"/>
                <a:cs typeface="Netflix Sans Med" panose="020B0703020202020204" charset="0"/>
              </a:rPr>
              <a:t>? Please</a:t>
            </a:r>
            <a:endParaRPr lang="en-GB" altLang="en-US" sz="4800" dirty="0">
              <a:solidFill>
                <a:srgbClr val="FF0000"/>
              </a:solidFill>
              <a:latin typeface="Netflix Sans Med" panose="020B0703020202020204" charset="0"/>
              <a:cs typeface="Netflix Sans Med" panose="020B0703020202020204" charset="0"/>
            </a:endParaRPr>
          </a:p>
          <a:p>
            <a:pPr algn="ctr"/>
            <a:endParaRPr lang="en-GB" altLang="en-US" sz="4800" dirty="0">
              <a:solidFill>
                <a:srgbClr val="FF0000"/>
              </a:solidFill>
              <a:latin typeface="Netflix Sans Med" panose="020B0703020202020204" charset="0"/>
              <a:cs typeface="Netflix Sans Med" panose="020B0703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p:cNvSpPr/>
          <p:nvPr/>
        </p:nvSpPr>
        <p:spPr>
          <a:xfrm>
            <a:off x="-5461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tflix smileu profile icon&quot; by Norbert-Sloth | Redbubble"/>
          <p:cNvPicPr>
            <a:picLocks noGrp="1" noChangeAspect="1" noChangeArrowheads="1"/>
          </p:cNvPicPr>
          <p:nvPr>
            <p:ph type="pic" sz="quarter" idx="10"/>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3668077" y="2345872"/>
            <a:ext cx="1885134" cy="1885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flix | Netflix, Tv shows online, Netflix movies"/>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bwMode="auto">
          <a:xfrm>
            <a:off x="6519318" y="2345690"/>
            <a:ext cx="1885134" cy="188513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
          <p:cNvSpPr txBox="1"/>
          <p:nvPr/>
        </p:nvSpPr>
        <p:spPr>
          <a:xfrm>
            <a:off x="4159712" y="1362456"/>
            <a:ext cx="4014888"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Presenter Name</a:t>
            </a:r>
            <a:endParaRPr lang="en-US" sz="3600" dirty="0">
              <a:solidFill>
                <a:schemeClr val="bg1"/>
              </a:solidFill>
              <a:latin typeface="Helvetica" pitchFamily="34" charset="0"/>
              <a:cs typeface="Helvetica" pitchFamily="34" charset="0"/>
            </a:endParaRPr>
          </a:p>
        </p:txBody>
      </p:sp>
      <p:sp>
        <p:nvSpPr>
          <p:cNvPr id="14" name="Member 1 Name"/>
          <p:cNvSpPr txBox="1"/>
          <p:nvPr/>
        </p:nvSpPr>
        <p:spPr>
          <a:xfrm>
            <a:off x="3842261" y="4392981"/>
            <a:ext cx="1536192" cy="262653"/>
          </a:xfrm>
          <a:prstGeom prst="rect">
            <a:avLst/>
          </a:prstGeom>
          <a:noFill/>
        </p:spPr>
        <p:txBody>
          <a:bodyPr wrap="square" lIns="0" tIns="0" rIns="0" bIns="0" rtlCol="0" anchor="t" anchorCtr="0">
            <a:noAutofit/>
          </a:bodyPr>
          <a:lstStyle/>
          <a:p>
            <a:pPr algn="ctr"/>
            <a:r>
              <a:rPr lang="en-GB" altLang="en-US" sz="1600" dirty="0">
                <a:solidFill>
                  <a:schemeClr val="tx1">
                    <a:lumMod val="50000"/>
                    <a:lumOff val="50000"/>
                  </a:schemeClr>
                </a:solidFill>
                <a:latin typeface="Helvetica" pitchFamily="34" charset="0"/>
                <a:cs typeface="Helvetica" pitchFamily="34" charset="0"/>
              </a:rPr>
              <a:t>Rahul Pandey</a:t>
            </a:r>
            <a:endParaRPr lang="en-GB" altLang="en-US" sz="1600" dirty="0">
              <a:solidFill>
                <a:schemeClr val="tx1">
                  <a:lumMod val="50000"/>
                  <a:lumOff val="50000"/>
                </a:schemeClr>
              </a:solidFill>
              <a:latin typeface="Helvetica" pitchFamily="34" charset="0"/>
              <a:cs typeface="Helvetica" pitchFamily="34" charset="0"/>
            </a:endParaRPr>
          </a:p>
        </p:txBody>
      </p:sp>
      <p:sp>
        <p:nvSpPr>
          <p:cNvPr id="16" name="Member 3 Name"/>
          <p:cNvSpPr txBox="1"/>
          <p:nvPr/>
        </p:nvSpPr>
        <p:spPr>
          <a:xfrm>
            <a:off x="6693908" y="4392953"/>
            <a:ext cx="1536192" cy="365760"/>
          </a:xfrm>
          <a:prstGeom prst="rect">
            <a:avLst/>
          </a:prstGeom>
          <a:noFill/>
        </p:spPr>
        <p:txBody>
          <a:bodyPr wrap="square" lIns="0" tIns="0" rIns="0" bIns="0" rtlCol="0" anchor="t" anchorCtr="0">
            <a:noAutofit/>
          </a:bodyPr>
          <a:lstStyle/>
          <a:p>
            <a:pPr algn="ctr"/>
            <a:r>
              <a:rPr lang="en-GB" altLang="en-US" sz="1600" dirty="0">
                <a:solidFill>
                  <a:schemeClr val="tx1">
                    <a:lumMod val="50000"/>
                    <a:lumOff val="50000"/>
                  </a:schemeClr>
                </a:solidFill>
                <a:latin typeface="Helvetica" pitchFamily="34" charset="0"/>
                <a:cs typeface="Helvetica" pitchFamily="34" charset="0"/>
              </a:rPr>
              <a:t>Kids</a:t>
            </a:r>
            <a:endParaRPr lang="en-GB" altLang="en-US" sz="1600" dirty="0">
              <a:solidFill>
                <a:schemeClr val="tx1">
                  <a:lumMod val="50000"/>
                  <a:lumOff val="50000"/>
                </a:schemeClr>
              </a:solidFill>
              <a:latin typeface="Helvetica" pitchFamily="34" charset="0"/>
              <a:cs typeface="Helvetica" pitchFamily="34" charset="0"/>
            </a:endParaRPr>
          </a:p>
        </p:txBody>
      </p:sp>
      <p:sp>
        <p:nvSpPr>
          <p:cNvPr id="3" name="Picture Placeholder 2"/>
          <p:cNvSpPr/>
          <p:nvPr>
            <p:ph type="pic" sz="quarter" idx="12"/>
          </p:nvPr>
        </p:nvSpPr>
        <p:spPr>
          <a:xfrm>
            <a:off x="6519772" y="2345963"/>
            <a:ext cx="1885134" cy="1885134"/>
          </a:xfrm>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5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1000"/>
                                        <p:tgtEl>
                                          <p:spTgt spid="1028"/>
                                        </p:tgtEl>
                                      </p:cBhvr>
                                    </p:animEffect>
                                    <p:anim calcmode="lin" valueType="num">
                                      <p:cBhvr>
                                        <p:cTn id="19" dur="1000" fill="hold"/>
                                        <p:tgtEl>
                                          <p:spTgt spid="1028"/>
                                        </p:tgtEl>
                                        <p:attrNameLst>
                                          <p:attrName>ppt_x</p:attrName>
                                        </p:attrNameLst>
                                      </p:cBhvr>
                                      <p:tavLst>
                                        <p:tav tm="0">
                                          <p:val>
                                            <p:strVal val="#ppt_x"/>
                                          </p:val>
                                        </p:tav>
                                        <p:tav tm="100000">
                                          <p:val>
                                            <p:strVal val="#ppt_x"/>
                                          </p:val>
                                        </p:tav>
                                      </p:tavLst>
                                    </p:anim>
                                    <p:anim calcmode="lin" valueType="num">
                                      <p:cBhvr>
                                        <p:cTn id="20" dur="1000" fill="hold"/>
                                        <p:tgtEl>
                                          <p:spTgt spid="1028"/>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750"/>
                                        <p:tgtEl>
                                          <p:spTgt spid="14"/>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9"/>
          <p:cNvSpPr txBox="1"/>
          <p:nvPr/>
        </p:nvSpPr>
        <p:spPr>
          <a:xfrm>
            <a:off x="798513" y="2075919"/>
            <a:ext cx="3724096"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INTRODUCTION</a:t>
            </a:r>
            <a:endParaRPr lang="en-IN" sz="3600" b="1" dirty="0">
              <a:solidFill>
                <a:schemeClr val="bg1"/>
              </a:solidFill>
              <a:latin typeface="Helvetica" pitchFamily="34" charset="0"/>
              <a:cs typeface="Helvetica" pitchFamily="34" charset="0"/>
            </a:endParaRPr>
          </a:p>
        </p:txBody>
      </p:sp>
      <p:sp>
        <p:nvSpPr>
          <p:cNvPr id="25" name="TextBox 21"/>
          <p:cNvSpPr txBox="1"/>
          <p:nvPr/>
        </p:nvSpPr>
        <p:spPr>
          <a:xfrm>
            <a:off x="824865" y="3064510"/>
            <a:ext cx="5413375" cy="1489075"/>
          </a:xfrm>
          <a:prstGeom prst="rect">
            <a:avLst/>
          </a:prstGeom>
          <a:noFill/>
        </p:spPr>
        <p:txBody>
          <a:bodyPr wrap="square" rtlCol="0">
            <a:spAutoFit/>
          </a:bodyPr>
          <a:lstStyle/>
          <a:p>
            <a:pPr>
              <a:lnSpc>
                <a:spcPct val="130000"/>
              </a:lnSpc>
            </a:pPr>
            <a:r>
              <a:rPr lang="en-IN" sz="1400" b="1" dirty="0">
                <a:solidFill>
                  <a:schemeClr val="bg1"/>
                </a:solidFill>
                <a:latin typeface="Netflix Sans" panose="020B0603020202020204" charset="0"/>
                <a:ea typeface="Inter Light" panose="02000403000000020004" pitchFamily="50" charset="0"/>
                <a:cs typeface="Netflix Sans" panose="020B0603020202020204" charset="0"/>
              </a:rPr>
              <a:t>Around 80% of Netflix viewer activity is driven by personalized recommendations. The average Netflix user has watched 49 days' worth of TV shows and movies since creating an account. Netflix's recommendation algorithms generate over $1 Billion per year of Netflix revenue (as savings on customer acquisition)</a:t>
            </a:r>
            <a:endParaRPr lang="en-IN" sz="1400" b="1" dirty="0">
              <a:solidFill>
                <a:schemeClr val="bg1"/>
              </a:solidFill>
              <a:latin typeface="Netflix Sans" panose="020B0603020202020204" charset="0"/>
              <a:ea typeface="Inter Light" panose="02000403000000020004" pitchFamily="50" charset="0"/>
              <a:cs typeface="Netflix Sans" panose="020B0603020202020204" charset="0"/>
            </a:endParaRP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grpSp>
        <p:nvGrpSpPr>
          <p:cNvPr id="33" name="Grupo 32"/>
          <p:cNvGrpSpPr/>
          <p:nvPr/>
        </p:nvGrpSpPr>
        <p:grpSpPr>
          <a:xfrm>
            <a:off x="954101" y="1677362"/>
            <a:ext cx="6247765" cy="497205"/>
            <a:chOff x="954101" y="1677362"/>
            <a:chExt cx="6247765" cy="497205"/>
          </a:xfrm>
        </p:grpSpPr>
        <p:sp>
          <p:nvSpPr>
            <p:cNvPr id="34" name="Rectangle 1"/>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
            <p:cNvSpPr txBox="1"/>
            <p:nvPr/>
          </p:nvSpPr>
          <p:spPr>
            <a:xfrm>
              <a:off x="1385266" y="1770707"/>
              <a:ext cx="5816600" cy="403860"/>
            </a:xfrm>
            <a:prstGeom prst="rect">
              <a:avLst/>
            </a:prstGeom>
            <a:noFill/>
          </p:spPr>
          <p:txBody>
            <a:bodyPr wrap="square" lIns="0" tIns="0" rIns="0" bIns="0" rtlCol="0" anchor="ctr" anchorCtr="0">
              <a:noAutofit/>
            </a:bodyPr>
            <a:lstStyle/>
            <a:p>
              <a:r>
                <a:rPr lang="en-GB" altLang="en-US" b="1" dirty="0">
                  <a:solidFill>
                    <a:schemeClr val="bg1"/>
                  </a:solidFill>
                  <a:latin typeface="Netflix Sans" panose="020B0603020202020204" charset="0"/>
                  <a:cs typeface="Netflix Sans" panose="020B0603020202020204" charset="0"/>
                </a:rPr>
                <a:t>T</a:t>
              </a:r>
              <a:r>
                <a:rPr lang="en-US" b="1" dirty="0">
                  <a:solidFill>
                    <a:schemeClr val="bg1"/>
                  </a:solidFill>
                  <a:latin typeface="Netflix Sans" panose="020B0603020202020204" charset="0"/>
                  <a:cs typeface="Netflix Sans" panose="020B0603020202020204" charset="0"/>
                </a:rPr>
                <a:t>he Movie Recommendation System </a:t>
              </a:r>
              <a:r>
                <a:rPr lang="en-GB" altLang="en-US" b="1" dirty="0">
                  <a:solidFill>
                    <a:schemeClr val="bg1"/>
                  </a:solidFill>
                  <a:latin typeface="Netflix Sans" panose="020B0603020202020204" charset="0"/>
                  <a:cs typeface="Netflix Sans" panose="020B0603020202020204" charset="0"/>
                </a:rPr>
                <a:t>:</a:t>
              </a:r>
              <a:endParaRPr lang="en-GB" altLang="en-US" b="1" dirty="0">
                <a:solidFill>
                  <a:schemeClr val="bg1"/>
                </a:solidFill>
                <a:latin typeface="Netflix Sans" panose="020B0603020202020204" charset="0"/>
                <a:cs typeface="Netflix Sans" panose="020B0603020202020204" charset="0"/>
              </a:endParaRPr>
            </a:p>
          </p:txBody>
        </p:sp>
      </p:grpSp>
      <p:sp>
        <p:nvSpPr>
          <p:cNvPr id="38" name="CuadroTexto 37"/>
          <p:cNvSpPr txBox="1"/>
          <p:nvPr/>
        </p:nvSpPr>
        <p:spPr>
          <a:xfrm>
            <a:off x="824810" y="2560468"/>
            <a:ext cx="1455937" cy="369332"/>
          </a:xfrm>
          <a:prstGeom prst="rect">
            <a:avLst/>
          </a:prstGeom>
          <a:noFill/>
        </p:spPr>
        <p:txBody>
          <a:bodyPr wrap="square" rtlCol="0">
            <a:spAutoFit/>
          </a:bodyPr>
          <a:lstStyle/>
          <a:p>
            <a:r>
              <a:rPr lang="en-US" dirty="0">
                <a:solidFill>
                  <a:schemeClr val="accent6"/>
                </a:solidFill>
              </a:rPr>
              <a:t>97% for you</a:t>
            </a:r>
            <a:endParaRPr lang="en-US" dirty="0">
              <a:solidFill>
                <a:schemeClr val="accent6"/>
              </a:solidFill>
            </a:endParaRPr>
          </a:p>
        </p:txBody>
      </p:sp>
      <p:sp>
        <p:nvSpPr>
          <p:cNvPr id="39" name="Rectángulo 38"/>
          <p:cNvSpPr/>
          <p:nvPr/>
        </p:nvSpPr>
        <p:spPr>
          <a:xfrm>
            <a:off x="2126055"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endParaRPr lang="en-US" sz="1400" dirty="0"/>
          </a:p>
        </p:txBody>
      </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2022</a:t>
            </a:r>
            <a:endParaRPr lang="en-US" dirty="0">
              <a:solidFill>
                <a:schemeClr val="bg1"/>
              </a:solidFill>
            </a:endParaRPr>
          </a:p>
        </p:txBody>
      </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itchFamily="34" charset="0"/>
                <a:cs typeface="Helvetica" pitchFamily="34" charset="0"/>
              </a:endParaRPr>
            </a:p>
          </p:txBody>
        </p:sp>
        <p:sp>
          <p:nvSpPr>
            <p:cNvPr id="46" name="Freeform 7"/>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itchFamily="34" charset="0"/>
                  <a:cs typeface="Helvetica" pitchFamily="34" charset="0"/>
                </a:rPr>
                <a:t>Skip</a:t>
              </a:r>
              <a:endParaRPr lang="en-US" sz="1050" b="1" dirty="0">
                <a:latin typeface="Helvetica" pitchFamily="34" charset="0"/>
                <a:cs typeface="Helvetica" pitchFamily="34"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319405" y="753745"/>
            <a:ext cx="10234930" cy="1062990"/>
          </a:xfrm>
          <a:prstGeom prst="rect">
            <a:avLst/>
          </a:prstGeom>
          <a:noFill/>
        </p:spPr>
        <p:txBody>
          <a:bodyPr wrap="square" lIns="0" tIns="0" rIns="0" bIns="0" rtlCol="0" anchor="ctr" anchorCtr="0">
            <a:noAutofit/>
          </a:bodyPr>
          <a:lstStyle/>
          <a:p>
            <a:r>
              <a:rPr lang="en-US" sz="3200" b="1" dirty="0">
                <a:solidFill>
                  <a:schemeClr val="bg1"/>
                </a:solidFill>
                <a:latin typeface="Netflix Sans" panose="020B0603020202020204" charset="0"/>
                <a:cs typeface="Netflix Sans" panose="020B0603020202020204" charset="0"/>
              </a:rPr>
              <a:t>Filtration Strategies for Recommendation Systems:</a:t>
            </a:r>
            <a:endParaRPr lang="en-US" sz="3200" b="1" dirty="0">
              <a:solidFill>
                <a:schemeClr val="bg1"/>
              </a:solidFill>
              <a:latin typeface="Netflix Sans" panose="020B0603020202020204" charset="0"/>
              <a:cs typeface="Netflix Sans" panose="020B0603020202020204" charset="0"/>
            </a:endParaRPr>
          </a:p>
        </p:txBody>
      </p:sp>
      <p:sp>
        <p:nvSpPr>
          <p:cNvPr id="28" name="TextBox 47"/>
          <p:cNvSpPr txBox="1"/>
          <p:nvPr/>
        </p:nvSpPr>
        <p:spPr>
          <a:xfrm>
            <a:off x="319375" y="1816689"/>
            <a:ext cx="10485785" cy="737235"/>
          </a:xfrm>
          <a:prstGeom prst="rect">
            <a:avLst/>
          </a:prstGeom>
          <a:noFill/>
        </p:spPr>
        <p:txBody>
          <a:bodyPr wrap="square" rtlCol="0">
            <a:spAutoFit/>
          </a:bodyPr>
          <a:lstStyle/>
          <a:p>
            <a:r>
              <a:rPr lang="en-PH" sz="1400" i="0" dirty="0">
                <a:solidFill>
                  <a:schemeClr val="bg1"/>
                </a:solidFill>
                <a:effectLst/>
                <a:latin typeface="Netflix Sans" panose="020B0603020202020204" charset="0"/>
                <a:cs typeface="Netflix Sans" panose="020B0603020202020204" charset="0"/>
              </a:rPr>
              <a:t>Movie recommendation systems use a set of different filtration strategies and algorithms to help users find the most relevant films. The most popular categories of the ML algorithms used for movie recommendations include content-based filtering and collaborative filtering systems.</a:t>
            </a:r>
            <a:endParaRPr lang="en-PH" sz="1400" i="0" dirty="0">
              <a:solidFill>
                <a:schemeClr val="bg1"/>
              </a:solidFill>
              <a:effectLst/>
              <a:latin typeface="Netflix Sans" panose="020B0603020202020204" charset="0"/>
              <a:cs typeface="Netflix Sans" panose="020B0603020202020204" charset="0"/>
            </a:endParaRPr>
          </a:p>
        </p:txBody>
      </p:sp>
      <p:sp>
        <p:nvSpPr>
          <p:cNvPr id="6" name="CuadroTexto 5"/>
          <p:cNvSpPr txBox="1"/>
          <p:nvPr/>
        </p:nvSpPr>
        <p:spPr>
          <a:xfrm>
            <a:off x="390435" y="2744470"/>
            <a:ext cx="10582181" cy="2646045"/>
          </a:xfrm>
          <a:prstGeom prst="rect">
            <a:avLst/>
          </a:prstGeom>
          <a:noFill/>
        </p:spPr>
        <p:txBody>
          <a:bodyPr wrap="square" rtlCol="0">
            <a:spAutoFit/>
          </a:bodyPr>
          <a:lstStyle/>
          <a:p>
            <a:r>
              <a:rPr lang="en-US" sz="16600" dirty="0">
                <a:ln w="38100">
                  <a:solidFill>
                    <a:srgbClr val="E6E6E6"/>
                  </a:solidFill>
                </a:ln>
                <a:noFill/>
                <a:latin typeface="Impact" panose="020B0806030902050204" pitchFamily="34" charset="0"/>
              </a:rPr>
              <a:t>1   </a:t>
            </a:r>
            <a:r>
              <a:rPr lang="en-GB" altLang="en-US" sz="16600" dirty="0">
                <a:ln w="38100">
                  <a:solidFill>
                    <a:srgbClr val="E6E6E6"/>
                  </a:solidFill>
                </a:ln>
                <a:noFill/>
                <a:latin typeface="Impact" panose="020B0806030902050204" pitchFamily="34" charset="0"/>
              </a:rPr>
              <a:t>     </a:t>
            </a:r>
            <a:r>
              <a:rPr lang="en-US" sz="16600" dirty="0">
                <a:ln w="38100">
                  <a:solidFill>
                    <a:srgbClr val="E6E6E6"/>
                  </a:solidFill>
                </a:ln>
                <a:noFill/>
                <a:latin typeface="Impact" panose="020B0806030902050204" pitchFamily="34" charset="0"/>
              </a:rPr>
              <a:t>2   </a:t>
            </a:r>
            <a:r>
              <a:rPr lang="en-GB" altLang="en-US" sz="16600" dirty="0">
                <a:ln w="38100">
                  <a:solidFill>
                    <a:srgbClr val="E6E6E6"/>
                  </a:solidFill>
                </a:ln>
                <a:noFill/>
                <a:latin typeface="Impact" panose="020B0806030902050204" pitchFamily="34" charset="0"/>
              </a:rPr>
              <a:t>    </a:t>
            </a:r>
            <a:r>
              <a:rPr lang="en-US" sz="16600" dirty="0">
                <a:ln w="38100">
                  <a:solidFill>
                    <a:srgbClr val="E6E6E6"/>
                  </a:solidFill>
                </a:ln>
                <a:noFill/>
                <a:latin typeface="Impact" panose="020B0806030902050204" pitchFamily="34" charset="0"/>
              </a:rPr>
              <a:t>3  </a:t>
            </a:r>
            <a:endParaRPr lang="en-US" sz="16600" dirty="0">
              <a:ln w="38100">
                <a:solidFill>
                  <a:srgbClr val="E6E6E6"/>
                </a:solidFill>
              </a:ln>
              <a:noFill/>
              <a:latin typeface="Impact" panose="020B0806030902050204" pitchFamily="3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9"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
        <p:nvSpPr>
          <p:cNvPr id="9" name="Text Box 8"/>
          <p:cNvSpPr txBox="1"/>
          <p:nvPr/>
        </p:nvSpPr>
        <p:spPr>
          <a:xfrm>
            <a:off x="1410335" y="3720465"/>
            <a:ext cx="1819275" cy="645160"/>
          </a:xfrm>
          <a:prstGeom prst="rect">
            <a:avLst/>
          </a:prstGeom>
          <a:noFill/>
        </p:spPr>
        <p:txBody>
          <a:bodyPr wrap="square" rtlCol="0">
            <a:spAutoFit/>
          </a:bodyPr>
          <a:p>
            <a:r>
              <a:rPr lang="en-US">
                <a:solidFill>
                  <a:schemeClr val="bg1"/>
                </a:solidFill>
              </a:rPr>
              <a:t>Demographic filtering</a:t>
            </a:r>
            <a:endParaRPr lang="en-US">
              <a:solidFill>
                <a:schemeClr val="bg1"/>
              </a:solidFill>
            </a:endParaRPr>
          </a:p>
        </p:txBody>
      </p:sp>
      <p:sp>
        <p:nvSpPr>
          <p:cNvPr id="10" name="Text Box 9"/>
          <p:cNvSpPr txBox="1"/>
          <p:nvPr/>
        </p:nvSpPr>
        <p:spPr>
          <a:xfrm>
            <a:off x="5400040" y="3738245"/>
            <a:ext cx="1819275" cy="645160"/>
          </a:xfrm>
          <a:prstGeom prst="rect">
            <a:avLst/>
          </a:prstGeom>
          <a:noFill/>
        </p:spPr>
        <p:txBody>
          <a:bodyPr wrap="square" rtlCol="0">
            <a:spAutoFit/>
          </a:bodyPr>
          <a:p>
            <a:r>
              <a:rPr lang="en-US">
                <a:solidFill>
                  <a:schemeClr val="bg1"/>
                </a:solidFill>
              </a:rPr>
              <a:t>Content-Based Filtering</a:t>
            </a:r>
            <a:endParaRPr lang="en-US">
              <a:solidFill>
                <a:schemeClr val="bg1"/>
              </a:solidFill>
            </a:endParaRPr>
          </a:p>
        </p:txBody>
      </p:sp>
      <p:sp>
        <p:nvSpPr>
          <p:cNvPr id="11" name="Text Box 10"/>
          <p:cNvSpPr txBox="1"/>
          <p:nvPr/>
        </p:nvSpPr>
        <p:spPr>
          <a:xfrm>
            <a:off x="9111615" y="3830320"/>
            <a:ext cx="1819275" cy="645160"/>
          </a:xfrm>
          <a:prstGeom prst="rect">
            <a:avLst/>
          </a:prstGeom>
          <a:noFill/>
        </p:spPr>
        <p:txBody>
          <a:bodyPr wrap="square" rtlCol="0">
            <a:spAutoFit/>
          </a:bodyPr>
          <a:p>
            <a:r>
              <a:rPr lang="en-US">
                <a:solidFill>
                  <a:schemeClr val="bg1"/>
                </a:solidFill>
              </a:rPr>
              <a:t>Collaborative Filtering</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319405" y="753745"/>
            <a:ext cx="10234930" cy="1062990"/>
          </a:xfrm>
          <a:prstGeom prst="rect">
            <a:avLst/>
          </a:prstGeom>
          <a:noFill/>
        </p:spPr>
        <p:txBody>
          <a:bodyPr wrap="square" lIns="0" tIns="0" rIns="0" bIns="0" rtlCol="0" anchor="ctr" anchorCtr="0">
            <a:noAutofit/>
          </a:bodyPr>
          <a:lstStyle/>
          <a:p>
            <a:r>
              <a:rPr lang="en-US" sz="3200" b="1" dirty="0">
                <a:solidFill>
                  <a:schemeClr val="bg1"/>
                </a:solidFill>
                <a:latin typeface="Netflix Sans" panose="020B0603020202020204" charset="0"/>
                <a:cs typeface="Netflix Sans" panose="020B0603020202020204" charset="0"/>
              </a:rPr>
              <a:t>Data Description:</a:t>
            </a:r>
            <a:endParaRPr lang="en-US" sz="3200" b="1" dirty="0">
              <a:solidFill>
                <a:schemeClr val="bg1"/>
              </a:solidFill>
              <a:latin typeface="Netflix Sans" panose="020B0603020202020204" charset="0"/>
              <a:cs typeface="Netflix Sans" panose="020B0603020202020204" charset="0"/>
            </a:endParaRPr>
          </a:p>
        </p:txBody>
      </p:sp>
      <p:sp>
        <p:nvSpPr>
          <p:cNvPr id="28" name="TextBox 47"/>
          <p:cNvSpPr txBox="1"/>
          <p:nvPr/>
        </p:nvSpPr>
        <p:spPr>
          <a:xfrm>
            <a:off x="319405" y="1816735"/>
            <a:ext cx="11299190" cy="4651375"/>
          </a:xfrm>
          <a:prstGeom prst="rect">
            <a:avLst/>
          </a:prstGeom>
          <a:noFill/>
        </p:spPr>
        <p:txBody>
          <a:bodyPr wrap="square" rtlCol="0">
            <a:noAutofit/>
          </a:bodyPr>
          <a:lstStyle/>
          <a:p>
            <a:r>
              <a:rPr lang="en-PH" sz="2400" b="1" i="0" dirty="0">
                <a:solidFill>
                  <a:schemeClr val="bg1"/>
                </a:solidFill>
                <a:effectLst/>
                <a:latin typeface="Netflix Sans" panose="020B0603020202020204" charset="0"/>
                <a:cs typeface="Netflix Sans" panose="020B0603020202020204" charset="0"/>
              </a:rPr>
              <a:t>1)The first dataset is The Movies Dataset: -</a:t>
            </a:r>
            <a:endParaRPr lang="en-PH" sz="2400" b="1"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a:p>
            <a:r>
              <a:rPr lang="en-PH" i="0" dirty="0">
                <a:solidFill>
                  <a:schemeClr val="bg1"/>
                </a:solidFill>
                <a:effectLst/>
                <a:latin typeface="Netflix Sans" panose="020B0603020202020204" charset="0"/>
                <a:cs typeface="Netflix Sans" panose="020B0603020202020204" charset="0"/>
              </a:rPr>
              <a:t>The Movie Details, Credits and Keywords have been collected from the TMDB Open API, which is available at https://www.kaggle.com/datasets/rounakbanik/the-movies-dataset</a:t>
            </a:r>
            <a:endParaRPr lang="en-PH"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a:p>
            <a:r>
              <a:rPr lang="en-PH" sz="2400" b="1" i="0" dirty="0">
                <a:solidFill>
                  <a:schemeClr val="bg1"/>
                </a:solidFill>
                <a:effectLst/>
                <a:latin typeface="Netflix Sans" panose="020B0603020202020204" charset="0"/>
                <a:cs typeface="Netflix Sans" panose="020B0603020202020204" charset="0"/>
              </a:rPr>
              <a:t>2)The second dataset is TMDB 5000 Movie Dataset:-</a:t>
            </a:r>
            <a:endParaRPr lang="en-PH" sz="2400" b="1"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a:p>
            <a:r>
              <a:rPr lang="en-PH" i="0" dirty="0">
                <a:solidFill>
                  <a:schemeClr val="bg1"/>
                </a:solidFill>
                <a:effectLst/>
                <a:latin typeface="Netflix Sans" panose="020B0603020202020204" charset="0"/>
                <a:cs typeface="Netflix Sans" panose="020B0603020202020204" charset="0"/>
              </a:rPr>
              <a:t>2)This dataset was generated from The Movie Database API, which is available at https://www.kaggle.com/datasets/tmdb/tmdb-movie-metadata</a:t>
            </a:r>
            <a:endParaRPr lang="en-PH" i="0" dirty="0">
              <a:solidFill>
                <a:schemeClr val="bg1"/>
              </a:solidFill>
              <a:effectLst/>
              <a:latin typeface="Netflix Sans" panose="020B0603020202020204" charset="0"/>
              <a:cs typeface="Netflix Sans" panose="020B0603020202020204" charset="0"/>
            </a:endParaRPr>
          </a:p>
          <a:p>
            <a:endParaRPr lang="en-PH" i="0" dirty="0">
              <a:solidFill>
                <a:schemeClr val="bg1"/>
              </a:solidFill>
              <a:effectLst/>
              <a:latin typeface="Netflix Sans" panose="020B0603020202020204" charset="0"/>
              <a:cs typeface="Netflix Sans" panose="020B060302020202020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39"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Screenshot 2024-02-10 101432"/>
          <p:cNvPicPr>
            <a:picLocks noChangeAspect="1"/>
          </p:cNvPicPr>
          <p:nvPr/>
        </p:nvPicPr>
        <p:blipFill>
          <a:blip r:embed="rId1"/>
          <a:srcRect/>
          <a:stretch>
            <a:fillRect/>
          </a:stretch>
        </p:blipFill>
        <p:spPr>
          <a:xfrm>
            <a:off x="2976245" y="0"/>
            <a:ext cx="6238875"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737870" y="210820"/>
            <a:ext cx="10234930" cy="1062990"/>
          </a:xfrm>
          <a:prstGeom prst="rect">
            <a:avLst/>
          </a:prstGeom>
          <a:noFill/>
        </p:spPr>
        <p:txBody>
          <a:bodyPr wrap="square" lIns="0" tIns="0" rIns="0" bIns="0" rtlCol="0" anchor="ctr" anchorCtr="0">
            <a:noAutofit/>
          </a:bodyPr>
          <a:lstStyle/>
          <a:p>
            <a:r>
              <a:rPr lang="en-GB" altLang="en-US" sz="3200" b="1" dirty="0">
                <a:solidFill>
                  <a:schemeClr val="bg1"/>
                </a:solidFill>
                <a:latin typeface="Netflix Sans" panose="020B0603020202020204" charset="0"/>
                <a:cs typeface="Netflix Sans" panose="020B0603020202020204" charset="0"/>
              </a:rPr>
              <a:t>EDA</a:t>
            </a:r>
            <a:r>
              <a:rPr lang="en-US" sz="3200" b="1" dirty="0">
                <a:solidFill>
                  <a:schemeClr val="bg1"/>
                </a:solidFill>
                <a:latin typeface="Netflix Sans" panose="020B0603020202020204" charset="0"/>
                <a:cs typeface="Netflix Sans" panose="020B0603020202020204" charset="0"/>
              </a:rPr>
              <a:t>:</a:t>
            </a:r>
            <a:endParaRPr lang="en-US" sz="3200" b="1" dirty="0">
              <a:solidFill>
                <a:schemeClr val="bg1"/>
              </a:solidFill>
              <a:latin typeface="Netflix Sans" panose="020B0603020202020204" charset="0"/>
              <a:cs typeface="Netflix Sans" panose="020B060302020202020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39"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2" name="Picture 1" descr="newplot"/>
          <p:cNvPicPr>
            <a:picLocks noChangeAspect="1"/>
          </p:cNvPicPr>
          <p:nvPr/>
        </p:nvPicPr>
        <p:blipFill>
          <a:blip r:embed="rId2"/>
          <a:stretch>
            <a:fillRect/>
          </a:stretch>
        </p:blipFill>
        <p:spPr>
          <a:xfrm>
            <a:off x="737870" y="1137285"/>
            <a:ext cx="10594340" cy="5245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411480" y="210820"/>
            <a:ext cx="10234930" cy="1062990"/>
          </a:xfrm>
          <a:prstGeom prst="rect">
            <a:avLst/>
          </a:prstGeom>
          <a:noFill/>
        </p:spPr>
        <p:txBody>
          <a:bodyPr wrap="square" lIns="0" tIns="0" rIns="0" bIns="0" rtlCol="0" anchor="ctr" anchorCtr="0">
            <a:noAutofit/>
          </a:bodyPr>
          <a:lstStyle/>
          <a:p>
            <a:r>
              <a:rPr lang="en-GB" altLang="en-US" sz="3200" b="1" dirty="0">
                <a:solidFill>
                  <a:schemeClr val="bg1"/>
                </a:solidFill>
                <a:latin typeface="Netflix Sans" panose="020B0603020202020204" charset="0"/>
                <a:cs typeface="Netflix Sans" panose="020B0603020202020204" charset="0"/>
              </a:rPr>
              <a:t>EDA</a:t>
            </a:r>
            <a:r>
              <a:rPr lang="en-US" sz="3200" b="1" dirty="0">
                <a:solidFill>
                  <a:schemeClr val="bg1"/>
                </a:solidFill>
                <a:latin typeface="Netflix Sans" panose="020B0603020202020204" charset="0"/>
                <a:cs typeface="Netflix Sans" panose="020B0603020202020204" charset="0"/>
              </a:rPr>
              <a:t>:</a:t>
            </a:r>
            <a:endParaRPr lang="en-US" sz="3200" b="1" dirty="0">
              <a:solidFill>
                <a:schemeClr val="bg1"/>
              </a:solidFill>
              <a:latin typeface="Netflix Sans" panose="020B0603020202020204" charset="0"/>
              <a:cs typeface="Netflix Sans" panose="020B0603020202020204" charset="0"/>
            </a:endParaRP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39"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sz="1800"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3" name="Picture 2" descr="newplot2"/>
          <p:cNvPicPr>
            <a:picLocks noChangeAspect="1"/>
          </p:cNvPicPr>
          <p:nvPr/>
        </p:nvPicPr>
        <p:blipFill>
          <a:blip r:embed="rId2"/>
          <a:stretch>
            <a:fillRect/>
          </a:stretch>
        </p:blipFill>
        <p:spPr>
          <a:xfrm>
            <a:off x="398145" y="928370"/>
            <a:ext cx="10574655" cy="5641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lumMod val="95000"/>
                <a:lumOff val="5000"/>
              </a:schemeClr>
            </a:gs>
            <a:gs pos="83000">
              <a:schemeClr val="bg1">
                <a:alpha val="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4837</Words>
  <Application>WPS Presentation</Application>
  <PresentationFormat>Widescreen</PresentationFormat>
  <Paragraphs>240</Paragraphs>
  <Slides>26</Slides>
  <Notes>0</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Arial</vt:lpstr>
      <vt:lpstr>SimSun</vt:lpstr>
      <vt:lpstr>Wingdings</vt:lpstr>
      <vt:lpstr>Netflix Sans Med</vt:lpstr>
      <vt:lpstr>Helvetica</vt:lpstr>
      <vt:lpstr>Netflix Sans</vt:lpstr>
      <vt:lpstr>Inter Light</vt:lpstr>
      <vt:lpstr>Helvetica Neue Medium</vt:lpstr>
      <vt:lpstr>Impact</vt:lpstr>
      <vt:lpstr>Calibri</vt:lpstr>
      <vt:lpstr>Microsoft YaHei</vt:lpstr>
      <vt:lpstr>Arial Unicode MS</vt:lpstr>
      <vt:lpstr>Yu Gothic UI Semilight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Denice Celis</dc:creator>
  <cp:lastModifiedBy>rahul</cp:lastModifiedBy>
  <cp:revision>139</cp:revision>
  <dcterms:created xsi:type="dcterms:W3CDTF">2021-04-28T10:44:00Z</dcterms:created>
  <dcterms:modified xsi:type="dcterms:W3CDTF">2024-02-17T11:42:41Z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892F97BBD4474072AD357383C820ED3E_13</vt:lpwstr>
  </property>
  <property fmtid="{D5CDD505-2E9C-101B-9397-08002B2CF9AE}" pid="3" name="KSOProductBuildVer">
    <vt:lpwstr>1033-12.2.0.13431</vt:lpwstr>
  </property>
</Properties>
</file>